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3" r:id="rId7"/>
    <p:sldId id="264" r:id="rId8"/>
    <p:sldId id="265" r:id="rId9"/>
    <p:sldId id="266" r:id="rId10"/>
    <p:sldId id="270" r:id="rId11"/>
    <p:sldId id="272" r:id="rId12"/>
    <p:sldId id="273" r:id="rId13"/>
    <p:sldId id="275" r:id="rId14"/>
    <p:sldId id="277" r:id="rId15"/>
    <p:sldId id="278" r:id="rId16"/>
    <p:sldId id="279" r:id="rId17"/>
    <p:sldId id="280" r:id="rId18"/>
    <p:sldId id="281" r:id="rId19"/>
    <p:sldId id="282" r:id="rId20"/>
    <p:sldId id="286" r:id="rId21"/>
    <p:sldId id="289" r:id="rId22"/>
    <p:sldId id="292" r:id="rId23"/>
    <p:sldId id="295" r:id="rId24"/>
    <p:sldId id="299" r:id="rId25"/>
    <p:sldId id="302" r:id="rId26"/>
    <p:sldId id="305" r:id="rId27"/>
    <p:sldId id="308" r:id="rId28"/>
    <p:sldId id="309" r:id="rId29"/>
    <p:sldId id="312" r:id="rId30"/>
    <p:sldId id="315" r:id="rId31"/>
    <p:sldId id="318" r:id="rId32"/>
    <p:sldId id="319" r:id="rId33"/>
    <p:sldId id="322" r:id="rId34"/>
    <p:sldId id="325" r:id="rId35"/>
    <p:sldId id="327" r:id="rId36"/>
    <p:sldId id="328" r:id="rId37"/>
    <p:sldId id="329" r:id="rId38"/>
    <p:sldId id="333" r:id="rId39"/>
    <p:sldId id="335" r:id="rId40"/>
    <p:sldId id="341" r:id="rId41"/>
    <p:sldId id="342" r:id="rId42"/>
    <p:sldId id="345" r:id="rId43"/>
    <p:sldId id="348" r:id="rId44"/>
    <p:sldId id="352" r:id="rId45"/>
    <p:sldId id="355" r:id="rId46"/>
    <p:sldId id="359" r:id="rId47"/>
    <p:sldId id="360" r:id="rId48"/>
    <p:sldId id="365" r:id="rId49"/>
    <p:sldId id="370" r:id="rId50"/>
    <p:sldId id="371" r:id="rId5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8F093EC-C00F-4145-B95C-8CDAB9DE1194}" type="datetimeFigureOut">
              <a:rPr lang="en-US" smtClean="0"/>
              <a:t>8/18/2023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B56356-2F32-4F20-B84E-5D439898F27B}" type="slidenum">
              <a:rPr lang="en-US" smtClean="0"/>
              <a:t>‹#›</a:t>
            </a:fld>
            <a:endParaRPr lang="en-US"/>
          </a:p>
        </p:txBody>
      </p:sp>
    </p:spTree>
    <p:extLst>
      <p:ext uri="{BB962C8B-B14F-4D97-AF65-F5344CB8AC3E}">
        <p14:creationId xmlns:p14="http://schemas.microsoft.com/office/powerpoint/2010/main" val="890952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F093EC-C00F-4145-B95C-8CDAB9DE1194}" type="datetimeFigureOut">
              <a:rPr lang="en-US" smtClean="0"/>
              <a:t>8/18/2023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B56356-2F32-4F20-B84E-5D439898F27B}" type="slidenum">
              <a:rPr lang="en-US" smtClean="0"/>
              <a:t>‹#›</a:t>
            </a:fld>
            <a:endParaRPr lang="en-US"/>
          </a:p>
        </p:txBody>
      </p:sp>
    </p:spTree>
    <p:extLst>
      <p:ext uri="{BB962C8B-B14F-4D97-AF65-F5344CB8AC3E}">
        <p14:creationId xmlns:p14="http://schemas.microsoft.com/office/powerpoint/2010/main" val="1379025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F093EC-C00F-4145-B95C-8CDAB9DE1194}" type="datetimeFigureOut">
              <a:rPr lang="en-US" smtClean="0"/>
              <a:t>8/18/2023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B56356-2F32-4F20-B84E-5D439898F27B}" type="slidenum">
              <a:rPr lang="en-US" smtClean="0"/>
              <a:t>‹#›</a:t>
            </a:fld>
            <a:endParaRPr lang="en-US"/>
          </a:p>
        </p:txBody>
      </p:sp>
    </p:spTree>
    <p:extLst>
      <p:ext uri="{BB962C8B-B14F-4D97-AF65-F5344CB8AC3E}">
        <p14:creationId xmlns:p14="http://schemas.microsoft.com/office/powerpoint/2010/main" val="16450102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F093EC-C00F-4145-B95C-8CDAB9DE1194}" type="datetimeFigureOut">
              <a:rPr lang="en-US" smtClean="0"/>
              <a:t>8/18/2023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B56356-2F32-4F20-B84E-5D439898F27B}" type="slidenum">
              <a:rPr lang="en-US" smtClean="0"/>
              <a:t>‹#›</a:t>
            </a:fld>
            <a:endParaRPr lang="en-US"/>
          </a:p>
        </p:txBody>
      </p:sp>
    </p:spTree>
    <p:extLst>
      <p:ext uri="{BB962C8B-B14F-4D97-AF65-F5344CB8AC3E}">
        <p14:creationId xmlns:p14="http://schemas.microsoft.com/office/powerpoint/2010/main" val="661578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F093EC-C00F-4145-B95C-8CDAB9DE1194}" type="datetimeFigureOut">
              <a:rPr lang="en-US" smtClean="0"/>
              <a:t>8/18/2023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B56356-2F32-4F20-B84E-5D439898F27B}" type="slidenum">
              <a:rPr lang="en-US" smtClean="0"/>
              <a:t>‹#›</a:t>
            </a:fld>
            <a:endParaRPr lang="en-US"/>
          </a:p>
        </p:txBody>
      </p:sp>
    </p:spTree>
    <p:extLst>
      <p:ext uri="{BB962C8B-B14F-4D97-AF65-F5344CB8AC3E}">
        <p14:creationId xmlns:p14="http://schemas.microsoft.com/office/powerpoint/2010/main" val="4168178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F093EC-C00F-4145-B95C-8CDAB9DE1194}" type="datetimeFigureOut">
              <a:rPr lang="en-US" smtClean="0"/>
              <a:t>8/18/2023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B56356-2F32-4F20-B84E-5D439898F27B}" type="slidenum">
              <a:rPr lang="en-US" smtClean="0"/>
              <a:t>‹#›</a:t>
            </a:fld>
            <a:endParaRPr lang="en-US"/>
          </a:p>
        </p:txBody>
      </p:sp>
    </p:spTree>
    <p:extLst>
      <p:ext uri="{BB962C8B-B14F-4D97-AF65-F5344CB8AC3E}">
        <p14:creationId xmlns:p14="http://schemas.microsoft.com/office/powerpoint/2010/main" val="1600457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8F093EC-C00F-4145-B95C-8CDAB9DE1194}" type="datetimeFigureOut">
              <a:rPr lang="en-US" smtClean="0"/>
              <a:t>8/18/2023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B56356-2F32-4F20-B84E-5D439898F27B}" type="slidenum">
              <a:rPr lang="en-US" smtClean="0"/>
              <a:t>‹#›</a:t>
            </a:fld>
            <a:endParaRPr lang="en-US"/>
          </a:p>
        </p:txBody>
      </p:sp>
    </p:spTree>
    <p:extLst>
      <p:ext uri="{BB962C8B-B14F-4D97-AF65-F5344CB8AC3E}">
        <p14:creationId xmlns:p14="http://schemas.microsoft.com/office/powerpoint/2010/main" val="1267593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8F093EC-C00F-4145-B95C-8CDAB9DE1194}" type="datetimeFigureOut">
              <a:rPr lang="en-US" smtClean="0"/>
              <a:t>8/18/2023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B56356-2F32-4F20-B84E-5D439898F27B}" type="slidenum">
              <a:rPr lang="en-US" smtClean="0"/>
              <a:t>‹#›</a:t>
            </a:fld>
            <a:endParaRPr lang="en-US"/>
          </a:p>
        </p:txBody>
      </p:sp>
    </p:spTree>
    <p:extLst>
      <p:ext uri="{BB962C8B-B14F-4D97-AF65-F5344CB8AC3E}">
        <p14:creationId xmlns:p14="http://schemas.microsoft.com/office/powerpoint/2010/main" val="2298026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8F093EC-C00F-4145-B95C-8CDAB9DE1194}" type="datetimeFigureOut">
              <a:rPr lang="en-US" smtClean="0"/>
              <a:t>8/18/2023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B56356-2F32-4F20-B84E-5D439898F27B}" type="slidenum">
              <a:rPr lang="en-US" smtClean="0"/>
              <a:t>‹#›</a:t>
            </a:fld>
            <a:endParaRPr lang="en-US"/>
          </a:p>
        </p:txBody>
      </p:sp>
    </p:spTree>
    <p:extLst>
      <p:ext uri="{BB962C8B-B14F-4D97-AF65-F5344CB8AC3E}">
        <p14:creationId xmlns:p14="http://schemas.microsoft.com/office/powerpoint/2010/main" val="431731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F093EC-C00F-4145-B95C-8CDAB9DE1194}" type="datetimeFigureOut">
              <a:rPr lang="en-US" smtClean="0"/>
              <a:t>8/18/2023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B56356-2F32-4F20-B84E-5D439898F27B}" type="slidenum">
              <a:rPr lang="en-US" smtClean="0"/>
              <a:t>‹#›</a:t>
            </a:fld>
            <a:endParaRPr lang="en-US"/>
          </a:p>
        </p:txBody>
      </p:sp>
    </p:spTree>
    <p:extLst>
      <p:ext uri="{BB962C8B-B14F-4D97-AF65-F5344CB8AC3E}">
        <p14:creationId xmlns:p14="http://schemas.microsoft.com/office/powerpoint/2010/main" val="3928421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F093EC-C00F-4145-B95C-8CDAB9DE1194}" type="datetimeFigureOut">
              <a:rPr lang="en-US" smtClean="0"/>
              <a:t>8/18/2023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B56356-2F32-4F20-B84E-5D439898F27B}" type="slidenum">
              <a:rPr lang="en-US" smtClean="0"/>
              <a:t>‹#›</a:t>
            </a:fld>
            <a:endParaRPr lang="en-US"/>
          </a:p>
        </p:txBody>
      </p:sp>
    </p:spTree>
    <p:extLst>
      <p:ext uri="{BB962C8B-B14F-4D97-AF65-F5344CB8AC3E}">
        <p14:creationId xmlns:p14="http://schemas.microsoft.com/office/powerpoint/2010/main" val="2790024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F093EC-C00F-4145-B95C-8CDAB9DE1194}" type="datetimeFigureOut">
              <a:rPr lang="en-US" smtClean="0"/>
              <a:t>8/18/2023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B56356-2F32-4F20-B84E-5D439898F27B}" type="slidenum">
              <a:rPr lang="en-US" smtClean="0"/>
              <a:t>‹#›</a:t>
            </a:fld>
            <a:endParaRPr lang="en-US"/>
          </a:p>
        </p:txBody>
      </p:sp>
    </p:spTree>
    <p:extLst>
      <p:ext uri="{BB962C8B-B14F-4D97-AF65-F5344CB8AC3E}">
        <p14:creationId xmlns:p14="http://schemas.microsoft.com/office/powerpoint/2010/main" val="2563200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t="-16000" b="-1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F093EC-C00F-4145-B95C-8CDAB9DE1194}" type="datetimeFigureOut">
              <a:rPr lang="en-US" smtClean="0"/>
              <a:t>8/18/2023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B56356-2F32-4F20-B84E-5D439898F27B}" type="slidenum">
              <a:rPr lang="en-US" smtClean="0"/>
              <a:t>‹#›</a:t>
            </a:fld>
            <a:endParaRPr lang="en-US"/>
          </a:p>
        </p:txBody>
      </p:sp>
    </p:spTree>
    <p:extLst>
      <p:ext uri="{BB962C8B-B14F-4D97-AF65-F5344CB8AC3E}">
        <p14:creationId xmlns:p14="http://schemas.microsoft.com/office/powerpoint/2010/main" val="33370289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85949" y="1305651"/>
            <a:ext cx="10515600" cy="1751058"/>
          </a:xfrm>
        </p:spPr>
        <p:txBody>
          <a:bodyPr>
            <a:normAutofit/>
          </a:bodyPr>
          <a:lstStyle/>
          <a:p>
            <a:pPr marR="0" algn="ctr" rtl="0"/>
            <a:r>
              <a:rPr lang="en-US" b="1" i="0" u="none" strike="noStrike" baseline="0" smtClean="0">
                <a:solidFill>
                  <a:srgbClr val="FF0000"/>
                </a:solidFill>
                <a:latin typeface="Times New Roman" panose="02020603050405020304" pitchFamily="18" charset="0"/>
              </a:rPr>
              <a:t>LUẬT GIÁO</a:t>
            </a:r>
            <a:r>
              <a:rPr lang="en-US" b="1" i="0" u="none" strike="noStrike" smtClean="0">
                <a:solidFill>
                  <a:srgbClr val="FF0000"/>
                </a:solidFill>
                <a:latin typeface="Times New Roman" panose="02020603050405020304" pitchFamily="18" charset="0"/>
              </a:rPr>
              <a:t> DỤC</a:t>
            </a:r>
            <a:br>
              <a:rPr lang="en-US" b="1" i="0" u="none" strike="noStrike" smtClean="0">
                <a:solidFill>
                  <a:srgbClr val="FF0000"/>
                </a:solidFill>
                <a:latin typeface="Times New Roman" panose="02020603050405020304" pitchFamily="18" charset="0"/>
              </a:rPr>
            </a:br>
            <a:r>
              <a:rPr lang="en-US" sz="3600" b="0" i="0" u="none" strike="noStrike" baseline="0" smtClean="0">
                <a:latin typeface="Times New Roman" panose="02020603050405020304" pitchFamily="18" charset="0"/>
              </a:rPr>
              <a:t>số: 43/2019/QH14	</a:t>
            </a:r>
            <a:r>
              <a:rPr lang="en-US" sz="3600" b="0" i="1" u="none" strike="noStrike" baseline="0" smtClean="0">
                <a:latin typeface="Times New Roman" panose="02020603050405020304" pitchFamily="18" charset="0"/>
              </a:rPr>
              <a:t>Hà Nội, ngày 14 tháng 6 năm 2019</a:t>
            </a:r>
            <a:r>
              <a:rPr lang="en-US" sz="3600" b="0" i="0" u="none" strike="noStrike" baseline="0" smtClean="0">
                <a:latin typeface="Times New Roman" panose="02020603050405020304" pitchFamily="18" charset="0"/>
              </a:rPr>
              <a:t>	</a:t>
            </a:r>
          </a:p>
        </p:txBody>
      </p:sp>
      <p:sp>
        <p:nvSpPr>
          <p:cNvPr id="3" name="Text Placeholder 2"/>
          <p:cNvSpPr>
            <a:spLocks noGrp="1"/>
          </p:cNvSpPr>
          <p:nvPr>
            <p:ph type="body" idx="1"/>
          </p:nvPr>
        </p:nvSpPr>
        <p:spPr>
          <a:xfrm>
            <a:off x="1021080" y="2899954"/>
            <a:ext cx="10515600" cy="2050870"/>
          </a:xfrm>
        </p:spPr>
        <p:txBody>
          <a:bodyPr/>
          <a:lstStyle/>
          <a:p>
            <a:pPr marR="0" lvl="0" rtl="0"/>
            <a:endParaRPr lang="en-US" b="1" i="1" u="none" strike="noStrike" baseline="0" smtClean="0">
              <a:solidFill>
                <a:srgbClr val="002060"/>
              </a:solidFill>
              <a:latin typeface="Times New Roman" panose="02020603050405020304" pitchFamily="18" charset="0"/>
            </a:endParaRPr>
          </a:p>
          <a:p>
            <a:pPr marR="0" lvl="0" rtl="0"/>
            <a:r>
              <a:rPr lang="vi-VN" b="1" i="1" u="none" strike="noStrike" baseline="0" smtClean="0">
                <a:solidFill>
                  <a:srgbClr val="002060"/>
                </a:solidFill>
                <a:latin typeface="Calibri Light" panose="020F0302020204030204" pitchFamily="34" charset="0"/>
              </a:rPr>
              <a:t>Căn cứ Hiến pháp nước Cộng hòa xã hội chủ nghĩa Việt Nam;</a:t>
            </a:r>
          </a:p>
          <a:p>
            <a:pPr marR="0" lvl="0" rtl="0"/>
            <a:r>
              <a:rPr lang="en-US" b="1" i="1" u="none" strike="noStrike" baseline="0" smtClean="0">
                <a:solidFill>
                  <a:srgbClr val="002060"/>
                </a:solidFill>
                <a:latin typeface="Calibri Light" panose="020F0302020204030204" pitchFamily="34" charset="0"/>
              </a:rPr>
              <a:t>Quốc hội ban hành Luật Giáo dục.</a:t>
            </a:r>
          </a:p>
        </p:txBody>
      </p:sp>
    </p:spTree>
    <p:extLst>
      <p:ext uri="{BB962C8B-B14F-4D97-AF65-F5344CB8AC3E}">
        <p14:creationId xmlns:p14="http://schemas.microsoft.com/office/powerpoint/2010/main" val="8436884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8829" y="2402930"/>
            <a:ext cx="10515600" cy="1325563"/>
          </a:xfrm>
        </p:spPr>
        <p:txBody>
          <a:bodyPr/>
          <a:lstStyle/>
          <a:p>
            <a:pPr marR="0" rtl="0"/>
            <a:r>
              <a:rPr lang="en-US" b="1" i="1" u="none" strike="noStrike" kern="1600" baseline="0" smtClean="0">
                <a:solidFill>
                  <a:srgbClr val="C00000"/>
                </a:solidFill>
                <a:latin typeface="Arial" panose="020B0604020202020204" pitchFamily="34" charset="0"/>
              </a:rPr>
              <a:t>Điều 13. Quyền và nghĩa vụ học tập của công dân</a:t>
            </a:r>
          </a:p>
        </p:txBody>
      </p:sp>
      <p:sp>
        <p:nvSpPr>
          <p:cNvPr id="5" name="Title 1"/>
          <p:cNvSpPr txBox="1">
            <a:spLocks/>
          </p:cNvSpPr>
          <p:nvPr/>
        </p:nvSpPr>
        <p:spPr>
          <a:xfrm>
            <a:off x="838200" y="433496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i="1" kern="1600" smtClean="0">
                <a:solidFill>
                  <a:srgbClr val="C00000"/>
                </a:solidFill>
                <a:latin typeface="Arial" panose="020B0604020202020204" pitchFamily="34" charset="0"/>
              </a:rPr>
              <a:t>Điều 14. Phổ cập giáo dục và giáo dục bắt buộc</a:t>
            </a:r>
            <a:endParaRPr lang="en-US" b="1" i="1" kern="1600">
              <a:solidFill>
                <a:srgbClr val="C00000"/>
              </a:solidFill>
              <a:latin typeface="Arial" panose="020B0604020202020204" pitchFamily="34" charset="0"/>
            </a:endParaRPr>
          </a:p>
        </p:txBody>
      </p:sp>
      <p:pic>
        <p:nvPicPr>
          <p:cNvPr id="6" name="Picture 5"/>
          <p:cNvPicPr>
            <a:picLocks noChangeAspect="1"/>
          </p:cNvPicPr>
          <p:nvPr/>
        </p:nvPicPr>
        <p:blipFill>
          <a:blip r:embed="rId2"/>
          <a:stretch>
            <a:fillRect/>
          </a:stretch>
        </p:blipFill>
        <p:spPr>
          <a:xfrm>
            <a:off x="968829" y="536922"/>
            <a:ext cx="10766469" cy="1322947"/>
          </a:xfrm>
          <a:prstGeom prst="rect">
            <a:avLst/>
          </a:prstGeom>
        </p:spPr>
      </p:pic>
    </p:spTree>
    <p:extLst>
      <p:ext uri="{BB962C8B-B14F-4D97-AF65-F5344CB8AC3E}">
        <p14:creationId xmlns:p14="http://schemas.microsoft.com/office/powerpoint/2010/main" val="33302653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1" i="1" u="none" strike="noStrike" kern="1600" baseline="0" smtClean="0">
                <a:solidFill>
                  <a:srgbClr val="C00000"/>
                </a:solidFill>
                <a:latin typeface="Arial" panose="020B0604020202020204" pitchFamily="34" charset="0"/>
              </a:rPr>
              <a:t>Điều 15. Giáo dục hòa nhập</a:t>
            </a:r>
          </a:p>
        </p:txBody>
      </p:sp>
      <p:sp>
        <p:nvSpPr>
          <p:cNvPr id="3" name="Text Placeholder 2"/>
          <p:cNvSpPr>
            <a:spLocks noGrp="1"/>
          </p:cNvSpPr>
          <p:nvPr>
            <p:ph type="body" idx="1"/>
          </p:nvPr>
        </p:nvSpPr>
        <p:spPr/>
        <p:txBody>
          <a:bodyPr/>
          <a:lstStyle/>
          <a:p>
            <a:pPr marR="0" lvl="0" rtl="0">
              <a:lnSpc>
                <a:spcPct val="100000"/>
              </a:lnSpc>
            </a:pPr>
            <a:r>
              <a:rPr lang="vi-VN" b="1" i="1" u="none" strike="noStrike" baseline="0" smtClean="0">
                <a:solidFill>
                  <a:srgbClr val="002060"/>
                </a:solidFill>
                <a:latin typeface="Calibri Light" panose="020F0302020204030204" pitchFamily="34" charset="0"/>
              </a:rPr>
              <a:t>1. Giáo dục hòa nhập là </a:t>
            </a:r>
            <a:r>
              <a:rPr lang="vi-VN" b="1" i="1" u="sng" strike="noStrike" baseline="0" smtClean="0">
                <a:solidFill>
                  <a:srgbClr val="002060"/>
                </a:solidFill>
                <a:latin typeface="Calibri Light" panose="020F0302020204030204" pitchFamily="34" charset="0"/>
              </a:rPr>
              <a:t>phương thức giáo dục </a:t>
            </a:r>
            <a:r>
              <a:rPr lang="vi-VN" b="1" i="1" u="none" strike="noStrike" baseline="0" smtClean="0">
                <a:solidFill>
                  <a:srgbClr val="002060"/>
                </a:solidFill>
                <a:latin typeface="Calibri Light" panose="020F0302020204030204" pitchFamily="34" charset="0"/>
              </a:rPr>
              <a:t>nhằm </a:t>
            </a:r>
            <a:r>
              <a:rPr lang="vi-VN" b="1" i="1" u="sng" strike="noStrike" baseline="0" smtClean="0">
                <a:solidFill>
                  <a:srgbClr val="002060"/>
                </a:solidFill>
                <a:latin typeface="Calibri Light" panose="020F0302020204030204" pitchFamily="34" charset="0"/>
              </a:rPr>
              <a:t>đáp ứng nhu cầu và khả năng</a:t>
            </a:r>
            <a:r>
              <a:rPr lang="vi-VN" b="1" i="1" u="none" strike="noStrike" baseline="0" smtClean="0">
                <a:solidFill>
                  <a:srgbClr val="002060"/>
                </a:solidFill>
                <a:latin typeface="Calibri Light" panose="020F0302020204030204" pitchFamily="34" charset="0"/>
              </a:rPr>
              <a:t> khác nhau của người học; bảo đảm quyền học tập bình đẳng, chất lượng giáo dục, phù hợp với nhu cầu, đặc điểm và khả năng của người học; </a:t>
            </a:r>
            <a:r>
              <a:rPr lang="vi-VN" b="1" i="1" u="sng" strike="noStrike" baseline="0" smtClean="0">
                <a:solidFill>
                  <a:srgbClr val="002060"/>
                </a:solidFill>
                <a:latin typeface="Calibri Light" panose="020F0302020204030204" pitchFamily="34" charset="0"/>
              </a:rPr>
              <a:t>tôn trọng sự đa dạng, khác biệt của người học và không phân biệt đối xử</a:t>
            </a:r>
            <a:r>
              <a:rPr lang="vi-VN" b="1" i="1" u="sng" strike="noStrike" baseline="0" smtClean="0">
                <a:solidFill>
                  <a:srgbClr val="002060"/>
                </a:solidFill>
                <a:latin typeface="Times New Roman" panose="02020603050405020304" pitchFamily="18" charset="0"/>
              </a:rPr>
              <a:t>.</a:t>
            </a:r>
          </a:p>
          <a:p>
            <a:pPr marR="0" lvl="0" rtl="0">
              <a:lnSpc>
                <a:spcPct val="100000"/>
              </a:lnSpc>
            </a:pPr>
            <a:r>
              <a:rPr lang="vi-VN" b="1" i="1" u="none" strike="noStrike" baseline="0" smtClean="0">
                <a:solidFill>
                  <a:srgbClr val="002060"/>
                </a:solidFill>
                <a:latin typeface="Calibri Light" panose="020F0302020204030204" pitchFamily="34" charset="0"/>
              </a:rPr>
              <a:t>2. Nhà nước </a:t>
            </a:r>
            <a:r>
              <a:rPr lang="vi-VN" b="1" i="1" u="sng" strike="noStrike" baseline="0" smtClean="0">
                <a:solidFill>
                  <a:srgbClr val="002060"/>
                </a:solidFill>
                <a:latin typeface="Calibri Light" panose="020F0302020204030204" pitchFamily="34" charset="0"/>
              </a:rPr>
              <a:t>có chính sách hỗ trợ</a:t>
            </a:r>
            <a:r>
              <a:rPr lang="vi-VN" b="1" i="1" u="none" strike="noStrike" baseline="0" smtClean="0">
                <a:solidFill>
                  <a:srgbClr val="002060"/>
                </a:solidFill>
                <a:latin typeface="Calibri Light" panose="020F0302020204030204" pitchFamily="34" charset="0"/>
              </a:rPr>
              <a:t> thực hiện giáo dục hòa nhập cho người học là trẻ em có hoàn cảnh đặc biệt theo quy định của Luật Trẻ em, người học là người khuyết tật theo quy định của Luật Người khuyết tật và quy định khác của pháp luật có liên quan.</a:t>
            </a:r>
          </a:p>
        </p:txBody>
      </p:sp>
    </p:spTree>
    <p:extLst>
      <p:ext uri="{BB962C8B-B14F-4D97-AF65-F5344CB8AC3E}">
        <p14:creationId xmlns:p14="http://schemas.microsoft.com/office/powerpoint/2010/main" val="32742498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1" i="1" u="none" strike="noStrike" kern="1600" baseline="0" smtClean="0">
                <a:solidFill>
                  <a:srgbClr val="C00000"/>
                </a:solidFill>
                <a:latin typeface="Arial" panose="020B0604020202020204" pitchFamily="34" charset="0"/>
              </a:rPr>
              <a:t>Điều 16. Xã hội hóa sự nghiệp giáo dục</a:t>
            </a:r>
          </a:p>
        </p:txBody>
      </p:sp>
      <p:sp>
        <p:nvSpPr>
          <p:cNvPr id="3" name="Text Placeholder 2"/>
          <p:cNvSpPr>
            <a:spLocks noGrp="1"/>
          </p:cNvSpPr>
          <p:nvPr>
            <p:ph type="body" idx="1"/>
          </p:nvPr>
        </p:nvSpPr>
        <p:spPr/>
        <p:txBody>
          <a:bodyPr>
            <a:normAutofit/>
          </a:bodyPr>
          <a:lstStyle/>
          <a:p>
            <a:pPr marR="0" lvl="0" rtl="0"/>
            <a:r>
              <a:rPr lang="en-US" b="1" i="1" u="sng" strike="noStrike" baseline="0" smtClean="0">
                <a:solidFill>
                  <a:srgbClr val="002060"/>
                </a:solidFill>
                <a:latin typeface="Calibri Light" panose="020F0302020204030204" pitchFamily="34" charset="0"/>
              </a:rPr>
              <a:t>K</a:t>
            </a:r>
            <a:r>
              <a:rPr lang="vi-VN" b="1" i="1" u="sng" strike="noStrike" baseline="0" smtClean="0">
                <a:solidFill>
                  <a:srgbClr val="002060"/>
                </a:solidFill>
                <a:latin typeface="Calibri Light" panose="020F0302020204030204" pitchFamily="34" charset="0"/>
              </a:rPr>
              <a:t>huyến khích, huy động </a:t>
            </a:r>
            <a:r>
              <a:rPr lang="vi-VN" b="1" i="1" u="none" strike="noStrike" baseline="0" smtClean="0">
                <a:solidFill>
                  <a:srgbClr val="002060"/>
                </a:solidFill>
                <a:latin typeface="Calibri Light" panose="020F0302020204030204" pitchFamily="34" charset="0"/>
              </a:rPr>
              <a:t>và tạo điều kiện để tổ chức, cá nhân tham gia phát triển sự nghiệp giáo dục; khuyến khích phát triển cơ sở giáo dục dân lập, tư thục đáp ứng nhu cầu xã hội về giáo dục chất lượng cao.</a:t>
            </a:r>
          </a:p>
          <a:p>
            <a:pPr marR="0" lvl="0" rtl="0"/>
            <a:r>
              <a:rPr lang="vi-VN" b="1" i="1" u="sng" strike="noStrike" baseline="0" smtClean="0">
                <a:solidFill>
                  <a:srgbClr val="002060"/>
                </a:solidFill>
                <a:latin typeface="Calibri Light" panose="020F0302020204030204" pitchFamily="34" charset="0"/>
              </a:rPr>
              <a:t>Tổ chức, gia đình và cá nhân có trách nhiệm chăm lo sự nghiệp giáo dục</a:t>
            </a:r>
            <a:r>
              <a:rPr lang="vi-VN" b="1" i="1" u="none" strike="noStrike" baseline="0" smtClean="0">
                <a:solidFill>
                  <a:srgbClr val="002060"/>
                </a:solidFill>
                <a:latin typeface="Calibri Light" panose="020F0302020204030204" pitchFamily="34" charset="0"/>
              </a:rPr>
              <a:t>, phối hợp với cơ sở giáo dục thực hiện mục tiêu giáo dục, xây dựng môi trường giáo dục </a:t>
            </a:r>
            <a:r>
              <a:rPr lang="vi-VN" b="1" i="1" u="sng" strike="noStrike" baseline="0" smtClean="0">
                <a:solidFill>
                  <a:srgbClr val="002060"/>
                </a:solidFill>
                <a:latin typeface="Calibri Light" panose="020F0302020204030204" pitchFamily="34" charset="0"/>
              </a:rPr>
              <a:t>an toàn, lành mạnh</a:t>
            </a:r>
            <a:r>
              <a:rPr lang="vi-VN" b="1" i="1" u="none" strike="noStrike" baseline="0" smtClean="0">
                <a:solidFill>
                  <a:srgbClr val="002060"/>
                </a:solidFill>
                <a:latin typeface="Calibri Light" panose="020F0302020204030204" pitchFamily="34" charset="0"/>
              </a:rPr>
              <a:t>.</a:t>
            </a:r>
          </a:p>
          <a:p>
            <a:pPr marR="0" lvl="0" rtl="0"/>
            <a:r>
              <a:rPr lang="vi-VN" b="1" i="1" u="none" strike="noStrike" baseline="0" smtClean="0">
                <a:solidFill>
                  <a:srgbClr val="002060"/>
                </a:solidFill>
                <a:latin typeface="Calibri Light" panose="020F0302020204030204" pitchFamily="34" charset="0"/>
              </a:rPr>
              <a:t>Tổ chức, cá nhân có thành tích trong sự nghiệp giáo dục được khen thưởng theo quy định của pháp luật.</a:t>
            </a:r>
          </a:p>
        </p:txBody>
      </p:sp>
    </p:spTree>
    <p:extLst>
      <p:ext uri="{BB962C8B-B14F-4D97-AF65-F5344CB8AC3E}">
        <p14:creationId xmlns:p14="http://schemas.microsoft.com/office/powerpoint/2010/main" val="1693637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640" y="1619159"/>
            <a:ext cx="10515600" cy="1325563"/>
          </a:xfrm>
        </p:spPr>
        <p:txBody>
          <a:bodyPr/>
          <a:lstStyle/>
          <a:p>
            <a:pPr marR="0" rtl="0"/>
            <a:r>
              <a:rPr lang="en-US" b="1" i="1" u="none" strike="noStrike" kern="1600" baseline="0" smtClean="0">
                <a:solidFill>
                  <a:srgbClr val="C00000"/>
                </a:solidFill>
                <a:latin typeface="Arial" panose="020B0604020202020204" pitchFamily="34" charset="0"/>
              </a:rPr>
              <a:t>Điều 18. Vai trò và trách nhiệm của cán bộ quản lý giáo dục</a:t>
            </a:r>
          </a:p>
        </p:txBody>
      </p:sp>
      <p:sp>
        <p:nvSpPr>
          <p:cNvPr id="3" name="Text Placeholder 2"/>
          <p:cNvSpPr>
            <a:spLocks noGrp="1"/>
          </p:cNvSpPr>
          <p:nvPr>
            <p:ph type="body" idx="1"/>
          </p:nvPr>
        </p:nvSpPr>
        <p:spPr>
          <a:xfrm>
            <a:off x="838200" y="3261655"/>
            <a:ext cx="10515600" cy="2956266"/>
          </a:xfrm>
        </p:spPr>
        <p:txBody>
          <a:bodyPr>
            <a:normAutofit lnSpcReduction="10000"/>
          </a:bodyPr>
          <a:lstStyle/>
          <a:p>
            <a:pPr marR="0" lvl="0" rtl="0"/>
            <a:r>
              <a:rPr lang="en-US" b="1" i="1" u="none" strike="noStrike" baseline="0" smtClean="0">
                <a:solidFill>
                  <a:srgbClr val="002060"/>
                </a:solidFill>
                <a:latin typeface="Calibri Light" panose="020F0302020204030204" pitchFamily="34" charset="0"/>
              </a:rPr>
              <a:t>1. Cán bộ quản lý giáo dục giữ vai trò quan trọng trong việc </a:t>
            </a:r>
            <a:r>
              <a:rPr lang="en-US" b="1" i="1" u="sng" strike="noStrike" baseline="0" smtClean="0">
                <a:solidFill>
                  <a:srgbClr val="002060"/>
                </a:solidFill>
                <a:latin typeface="Calibri Light" panose="020F0302020204030204" pitchFamily="34" charset="0"/>
              </a:rPr>
              <a:t>tổ chức, quản lý, điều hành</a:t>
            </a:r>
            <a:r>
              <a:rPr lang="en-US" b="1" i="1" u="none" strike="noStrike" baseline="0" smtClean="0">
                <a:solidFill>
                  <a:srgbClr val="002060"/>
                </a:solidFill>
                <a:latin typeface="Calibri Light" panose="020F0302020204030204" pitchFamily="34" charset="0"/>
              </a:rPr>
              <a:t> các hoạt động giáo dục.</a:t>
            </a:r>
          </a:p>
          <a:p>
            <a:pPr marR="0" lvl="0" rtl="0"/>
            <a:r>
              <a:rPr lang="en-US" b="1" i="1" u="none" strike="noStrike" baseline="0" smtClean="0">
                <a:solidFill>
                  <a:srgbClr val="002060"/>
                </a:solidFill>
                <a:latin typeface="Calibri Light" panose="020F0302020204030204" pitchFamily="34" charset="0"/>
              </a:rPr>
              <a:t>2. Cán bộ quản lý giáo dục có trách nhiệm </a:t>
            </a:r>
            <a:r>
              <a:rPr lang="en-US" b="1" i="1" u="sng" strike="noStrike" baseline="0" smtClean="0">
                <a:solidFill>
                  <a:srgbClr val="002060"/>
                </a:solidFill>
                <a:latin typeface="Calibri Light" panose="020F0302020204030204" pitchFamily="34" charset="0"/>
              </a:rPr>
              <a:t>học tập, rèn luyện, nâng cao phẩm chất đạo đức, trình độ chuyên môn, năng lực quản lý và thực hiện các chuẩn, quy chuẩn </a:t>
            </a:r>
            <a:r>
              <a:rPr lang="en-US" b="1" i="1" u="none" strike="noStrike" baseline="0" smtClean="0">
                <a:solidFill>
                  <a:srgbClr val="002060"/>
                </a:solidFill>
                <a:latin typeface="Calibri Light" panose="020F0302020204030204" pitchFamily="34" charset="0"/>
              </a:rPr>
              <a:t>theo quy định của pháp luật.</a:t>
            </a:r>
          </a:p>
          <a:p>
            <a:pPr marR="0" lvl="0" rtl="0"/>
            <a:r>
              <a:rPr lang="vi-VN" b="1" i="1" u="none" strike="noStrike" baseline="0" smtClean="0">
                <a:solidFill>
                  <a:srgbClr val="002060"/>
                </a:solidFill>
                <a:latin typeface="Calibri Light" panose="020F0302020204030204" pitchFamily="34" charset="0"/>
              </a:rPr>
              <a:t>3. Nhà nước có kế hoạch xây dựng và nâng cao chất lượng đội ngũ cán bộ quản lý giáo dục.</a:t>
            </a:r>
          </a:p>
        </p:txBody>
      </p:sp>
      <p:sp>
        <p:nvSpPr>
          <p:cNvPr id="4" name="Title 1"/>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b="1" i="1" kern="1600" smtClean="0">
                <a:solidFill>
                  <a:srgbClr val="C00000"/>
                </a:solidFill>
                <a:latin typeface="Arial" panose="020B0604020202020204" pitchFamily="34" charset="0"/>
              </a:rPr>
              <a:t>Điều 17. Đầu tư cho giáo dục</a:t>
            </a:r>
            <a:endParaRPr lang="vi-VN" b="1" i="1" kern="1600">
              <a:solidFill>
                <a:srgbClr val="C00000"/>
              </a:solidFill>
              <a:latin typeface="Arial" panose="020B0604020202020204" pitchFamily="34" charset="0"/>
            </a:endParaRPr>
          </a:p>
        </p:txBody>
      </p:sp>
    </p:spTree>
    <p:extLst>
      <p:ext uri="{BB962C8B-B14F-4D97-AF65-F5344CB8AC3E}">
        <p14:creationId xmlns:p14="http://schemas.microsoft.com/office/powerpoint/2010/main" val="4906926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80862"/>
            <a:ext cx="10515600" cy="1325563"/>
          </a:xfrm>
        </p:spPr>
        <p:txBody>
          <a:bodyPr/>
          <a:lstStyle/>
          <a:p>
            <a:pPr marR="0" rtl="0"/>
            <a:r>
              <a:rPr lang="vi-VN" b="1" i="1" u="none" strike="noStrike" kern="1600" baseline="0" smtClean="0">
                <a:solidFill>
                  <a:srgbClr val="C00000"/>
                </a:solidFill>
                <a:latin typeface="Arial" panose="020B0604020202020204" pitchFamily="34" charset="0"/>
              </a:rPr>
              <a:t>Điều 20. Không truyền bá tôn giáo trong cơ sở giáo dục</a:t>
            </a:r>
          </a:p>
        </p:txBody>
      </p:sp>
      <p:sp>
        <p:nvSpPr>
          <p:cNvPr id="3" name="Text Placeholder 2"/>
          <p:cNvSpPr>
            <a:spLocks noGrp="1"/>
          </p:cNvSpPr>
          <p:nvPr>
            <p:ph type="body" idx="1"/>
          </p:nvPr>
        </p:nvSpPr>
        <p:spPr>
          <a:xfrm>
            <a:off x="655320" y="3996599"/>
            <a:ext cx="10515600" cy="1923415"/>
          </a:xfrm>
        </p:spPr>
        <p:txBody>
          <a:bodyPr>
            <a:normAutofit lnSpcReduction="10000"/>
          </a:bodyPr>
          <a:lstStyle/>
          <a:p>
            <a:pPr marR="0" lvl="0" rtl="0">
              <a:lnSpc>
                <a:spcPct val="150000"/>
              </a:lnSpc>
            </a:pPr>
            <a:r>
              <a:rPr lang="vi-VN" b="1" i="1" u="none" strike="noStrike" baseline="0" smtClean="0">
                <a:solidFill>
                  <a:srgbClr val="002060"/>
                </a:solidFill>
                <a:latin typeface="Calibri Light" panose="020F0302020204030204" pitchFamily="34" charset="0"/>
              </a:rPr>
              <a:t>Không truyền bá tôn giáo, tiến hành các lễ nghi tôn giáo trong cơ sở giáo dục của hệ thống giáo dục quốc dân, cơ quan nhà nước, tổ chức chính trị, tổ chức chính trị - xã hội và lực lượng vũ trang nhân dân.</a:t>
            </a:r>
          </a:p>
        </p:txBody>
      </p:sp>
      <p:sp>
        <p:nvSpPr>
          <p:cNvPr id="4" name="Title 1"/>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i="1" kern="1600" smtClean="0">
                <a:solidFill>
                  <a:srgbClr val="C00000"/>
                </a:solidFill>
                <a:latin typeface="Arial" panose="020B0604020202020204" pitchFamily="34" charset="0"/>
              </a:rPr>
              <a:t>Điều 19. Hoạt động khoa học và công nghệ</a:t>
            </a:r>
            <a:endParaRPr lang="en-US" b="1" i="1" kern="1600">
              <a:solidFill>
                <a:srgbClr val="C00000"/>
              </a:solidFill>
              <a:latin typeface="Times New Roman" panose="02020603050405020304" pitchFamily="18" charset="0"/>
            </a:endParaRPr>
          </a:p>
        </p:txBody>
      </p:sp>
    </p:spTree>
    <p:extLst>
      <p:ext uri="{BB962C8B-B14F-4D97-AF65-F5344CB8AC3E}">
        <p14:creationId xmlns:p14="http://schemas.microsoft.com/office/powerpoint/2010/main" val="41158418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1" i="1" u="none" strike="noStrike" kern="1600" baseline="0" smtClean="0">
                <a:solidFill>
                  <a:srgbClr val="C00000"/>
                </a:solidFill>
                <a:latin typeface="Arial" panose="020B0604020202020204" pitchFamily="34" charset="0"/>
              </a:rPr>
              <a:t>Điều 21. Cấm lợi dụng hoạt động giáo dục</a:t>
            </a:r>
          </a:p>
        </p:txBody>
      </p:sp>
      <p:sp>
        <p:nvSpPr>
          <p:cNvPr id="3" name="Text Placeholder 2"/>
          <p:cNvSpPr>
            <a:spLocks noGrp="1"/>
          </p:cNvSpPr>
          <p:nvPr>
            <p:ph type="body" idx="1"/>
          </p:nvPr>
        </p:nvSpPr>
        <p:spPr/>
        <p:txBody>
          <a:bodyPr/>
          <a:lstStyle/>
          <a:p>
            <a:pPr marR="0" lvl="0" rtl="0">
              <a:lnSpc>
                <a:spcPct val="150000"/>
              </a:lnSpc>
            </a:pPr>
            <a:r>
              <a:rPr lang="vi-VN" b="1" i="1" u="none" strike="noStrike" baseline="0" smtClean="0">
                <a:solidFill>
                  <a:srgbClr val="002060"/>
                </a:solidFill>
                <a:latin typeface="Calibri Light" panose="020F0302020204030204" pitchFamily="34" charset="0"/>
              </a:rPr>
              <a:t>1. Cấm lợi dụng hoạt động giáo dục để </a:t>
            </a:r>
            <a:r>
              <a:rPr lang="vi-VN" b="1" i="1" u="sng" strike="noStrike" baseline="0" smtClean="0">
                <a:solidFill>
                  <a:srgbClr val="002060"/>
                </a:solidFill>
                <a:latin typeface="Calibri Light" panose="020F0302020204030204" pitchFamily="34" charset="0"/>
              </a:rPr>
              <a:t>xuyên tạc chủ trương, chính sách, pháp luật </a:t>
            </a:r>
            <a:r>
              <a:rPr lang="vi-VN" b="1" i="1" strike="noStrike" baseline="0" smtClean="0">
                <a:solidFill>
                  <a:srgbClr val="002060"/>
                </a:solidFill>
                <a:latin typeface="Calibri Light" panose="020F0302020204030204" pitchFamily="34" charset="0"/>
              </a:rPr>
              <a:t>của Nhà nước</a:t>
            </a:r>
            <a:r>
              <a:rPr lang="vi-VN" b="1" i="1" u="sng" strike="noStrike" baseline="0" smtClean="0">
                <a:solidFill>
                  <a:srgbClr val="002060"/>
                </a:solidFill>
                <a:latin typeface="Calibri Light" panose="020F0302020204030204" pitchFamily="34" charset="0"/>
              </a:rPr>
              <a:t>, chống lại Nhà nước </a:t>
            </a:r>
            <a:r>
              <a:rPr lang="vi-VN" b="1" i="1" strike="noStrike" baseline="0" smtClean="0">
                <a:solidFill>
                  <a:srgbClr val="002060"/>
                </a:solidFill>
                <a:latin typeface="Calibri Light" panose="020F0302020204030204" pitchFamily="34" charset="0"/>
              </a:rPr>
              <a:t>Cộng hòa xã hội chủ nghĩa Việt Nam, </a:t>
            </a:r>
            <a:r>
              <a:rPr lang="vi-VN" b="1" i="1" u="sng" strike="noStrike" baseline="0" smtClean="0">
                <a:solidFill>
                  <a:srgbClr val="002060"/>
                </a:solidFill>
                <a:latin typeface="Calibri Light" panose="020F0302020204030204" pitchFamily="34" charset="0"/>
              </a:rPr>
              <a:t>chia rẽ </a:t>
            </a:r>
            <a:r>
              <a:rPr lang="vi-VN" b="1" i="1" strike="noStrike" baseline="0" smtClean="0">
                <a:solidFill>
                  <a:srgbClr val="002060"/>
                </a:solidFill>
                <a:latin typeface="Calibri Light" panose="020F0302020204030204" pitchFamily="34" charset="0"/>
              </a:rPr>
              <a:t>khối đại đoàn kết toàn dân tộc, </a:t>
            </a:r>
            <a:r>
              <a:rPr lang="vi-VN" b="1" i="1" u="sng" strike="noStrike" baseline="0" smtClean="0">
                <a:solidFill>
                  <a:srgbClr val="002060"/>
                </a:solidFill>
                <a:latin typeface="Calibri Light" panose="020F0302020204030204" pitchFamily="34" charset="0"/>
              </a:rPr>
              <a:t>kích động bạo lực, tuyên truyền chiến tranh xâm lược, phá hoại thuần phong mỹ tục, truyền bá mê tín, hủ tục, lôi kéo người học vào các tệ nạn xã hội.</a:t>
            </a:r>
          </a:p>
          <a:p>
            <a:pPr marR="0" lvl="0" rtl="0"/>
            <a:r>
              <a:rPr lang="en-US" b="1" i="1" strike="noStrike" baseline="0" smtClean="0">
                <a:solidFill>
                  <a:srgbClr val="002060"/>
                </a:solidFill>
                <a:latin typeface="Calibri Light" panose="020F0302020204030204" pitchFamily="34" charset="0"/>
              </a:rPr>
              <a:t>2. Cấm lợi dụng hoạt động giáo dục vì mục đích vụ lợi.</a:t>
            </a:r>
          </a:p>
        </p:txBody>
      </p:sp>
    </p:spTree>
    <p:extLst>
      <p:ext uri="{BB962C8B-B14F-4D97-AF65-F5344CB8AC3E}">
        <p14:creationId xmlns:p14="http://schemas.microsoft.com/office/powerpoint/2010/main" val="14299251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vi-VN" b="1" i="1" u="none" strike="noStrike" kern="1600" baseline="0" smtClean="0">
                <a:solidFill>
                  <a:srgbClr val="C00000"/>
                </a:solidFill>
                <a:latin typeface="Arial" panose="020B0604020202020204" pitchFamily="34" charset="0"/>
              </a:rPr>
              <a:t>Điều 22. Các hành vi bị nghiêm cấm trong cơ sở giáo dục</a:t>
            </a:r>
          </a:p>
        </p:txBody>
      </p:sp>
      <p:sp>
        <p:nvSpPr>
          <p:cNvPr id="3" name="Text Placeholder 2"/>
          <p:cNvSpPr>
            <a:spLocks noGrp="1"/>
          </p:cNvSpPr>
          <p:nvPr>
            <p:ph type="body" idx="1"/>
          </p:nvPr>
        </p:nvSpPr>
        <p:spPr/>
        <p:txBody>
          <a:bodyPr>
            <a:normAutofit/>
          </a:bodyPr>
          <a:lstStyle/>
          <a:p>
            <a:pPr marR="0" lvl="0" rtl="0"/>
            <a:r>
              <a:rPr lang="vi-VN" b="1" i="1" u="none" strike="noStrike" baseline="0" smtClean="0">
                <a:solidFill>
                  <a:srgbClr val="002060"/>
                </a:solidFill>
                <a:latin typeface="Calibri Light" panose="020F0302020204030204" pitchFamily="34" charset="0"/>
              </a:rPr>
              <a:t>1. </a:t>
            </a:r>
            <a:r>
              <a:rPr lang="vi-VN" b="1" i="1" u="sng" strike="noStrike" baseline="0" smtClean="0">
                <a:solidFill>
                  <a:srgbClr val="002060"/>
                </a:solidFill>
                <a:latin typeface="Calibri Light" panose="020F0302020204030204" pitchFamily="34" charset="0"/>
              </a:rPr>
              <a:t>Xúc phạm </a:t>
            </a:r>
            <a:r>
              <a:rPr lang="vi-VN" b="1" i="1" u="none" strike="noStrike" baseline="0" smtClean="0">
                <a:solidFill>
                  <a:srgbClr val="002060"/>
                </a:solidFill>
                <a:latin typeface="Calibri Light" panose="020F0302020204030204" pitchFamily="34" charset="0"/>
              </a:rPr>
              <a:t>nhân phẩm, danh dự, xâm phạm thân thể nhà giáo, cán bộ, người lao động của cơ sở giáo dục và người học.</a:t>
            </a:r>
          </a:p>
          <a:p>
            <a:pPr marR="0" lvl="0" rtl="0"/>
            <a:r>
              <a:rPr lang="en-US" b="1" i="1" u="none" strike="noStrike" baseline="0" smtClean="0">
                <a:solidFill>
                  <a:srgbClr val="002060"/>
                </a:solidFill>
                <a:latin typeface="Calibri Light" panose="020F0302020204030204" pitchFamily="34" charset="0"/>
              </a:rPr>
              <a:t>2. </a:t>
            </a:r>
            <a:r>
              <a:rPr lang="en-US" b="1" i="1" u="sng" strike="noStrike" baseline="0" smtClean="0">
                <a:solidFill>
                  <a:srgbClr val="002060"/>
                </a:solidFill>
                <a:latin typeface="Calibri Light" panose="020F0302020204030204" pitchFamily="34" charset="0"/>
              </a:rPr>
              <a:t>Xuyên tạc </a:t>
            </a:r>
            <a:r>
              <a:rPr lang="en-US" b="1" i="1" u="none" strike="noStrike" baseline="0" smtClean="0">
                <a:solidFill>
                  <a:srgbClr val="002060"/>
                </a:solidFill>
                <a:latin typeface="Calibri Light" panose="020F0302020204030204" pitchFamily="34" charset="0"/>
              </a:rPr>
              <a:t>nội dung giáo dục.</a:t>
            </a:r>
          </a:p>
          <a:p>
            <a:pPr marR="0" lvl="0" rtl="0"/>
            <a:r>
              <a:rPr lang="en-US" b="1" i="1" u="none" strike="noStrike" baseline="0" smtClean="0">
                <a:solidFill>
                  <a:srgbClr val="002060"/>
                </a:solidFill>
                <a:latin typeface="Calibri Light" panose="020F0302020204030204" pitchFamily="34" charset="0"/>
              </a:rPr>
              <a:t>3. </a:t>
            </a:r>
            <a:r>
              <a:rPr lang="en-US" b="1" i="1" u="sng" strike="noStrike" baseline="0" smtClean="0">
                <a:solidFill>
                  <a:srgbClr val="002060"/>
                </a:solidFill>
                <a:latin typeface="Calibri Light" panose="020F0302020204030204" pitchFamily="34" charset="0"/>
              </a:rPr>
              <a:t>Gian lận </a:t>
            </a:r>
            <a:r>
              <a:rPr lang="en-US" b="1" i="1" u="none" strike="noStrike" baseline="0" smtClean="0">
                <a:solidFill>
                  <a:srgbClr val="002060"/>
                </a:solidFill>
                <a:latin typeface="Calibri Light" panose="020F0302020204030204" pitchFamily="34" charset="0"/>
              </a:rPr>
              <a:t>trong học tập, kiểm tra, thi, tuyển sinh.</a:t>
            </a:r>
          </a:p>
          <a:p>
            <a:pPr marR="0" lvl="0" rtl="0"/>
            <a:r>
              <a:rPr lang="vi-VN" b="1" i="1" u="none" strike="noStrike" baseline="0" smtClean="0">
                <a:solidFill>
                  <a:srgbClr val="002060"/>
                </a:solidFill>
                <a:latin typeface="Calibri Light" panose="020F0302020204030204" pitchFamily="34" charset="0"/>
              </a:rPr>
              <a:t>4. </a:t>
            </a:r>
            <a:r>
              <a:rPr lang="vi-VN" b="1" i="1" u="sng" strike="noStrike" baseline="0" smtClean="0">
                <a:solidFill>
                  <a:srgbClr val="002060"/>
                </a:solidFill>
                <a:latin typeface="Calibri Light" panose="020F0302020204030204" pitchFamily="34" charset="0"/>
              </a:rPr>
              <a:t>Hút thuốc; uống rượu, bia</a:t>
            </a:r>
            <a:r>
              <a:rPr lang="vi-VN" b="1" i="1" u="none" strike="noStrike" baseline="0" smtClean="0">
                <a:solidFill>
                  <a:srgbClr val="002060"/>
                </a:solidFill>
                <a:latin typeface="Calibri Light" panose="020F0302020204030204" pitchFamily="34" charset="0"/>
              </a:rPr>
              <a:t>; gây rối an ninh, trật tự</a:t>
            </a:r>
            <a:r>
              <a:rPr lang="vi-VN" b="1" i="1" u="none" strike="noStrike" baseline="0" smtClean="0">
                <a:solidFill>
                  <a:srgbClr val="002060"/>
                </a:solidFill>
                <a:latin typeface="Times New Roman" panose="02020603050405020304" pitchFamily="18" charset="0"/>
              </a:rPr>
              <a:t>.</a:t>
            </a:r>
          </a:p>
          <a:p>
            <a:pPr marR="0" lvl="0" rtl="0"/>
            <a:r>
              <a:rPr lang="en-US" b="1" i="1" u="none" strike="noStrike" baseline="0" smtClean="0">
                <a:solidFill>
                  <a:srgbClr val="002060"/>
                </a:solidFill>
                <a:latin typeface="Calibri Light" panose="020F0302020204030204" pitchFamily="34" charset="0"/>
              </a:rPr>
              <a:t>5. </a:t>
            </a:r>
            <a:r>
              <a:rPr lang="en-US" b="1" i="1" u="sng" strike="noStrike" baseline="0" smtClean="0">
                <a:solidFill>
                  <a:srgbClr val="002060"/>
                </a:solidFill>
                <a:latin typeface="Calibri Light" panose="020F0302020204030204" pitchFamily="34" charset="0"/>
              </a:rPr>
              <a:t>Ép buộc</a:t>
            </a:r>
            <a:r>
              <a:rPr lang="en-US" b="1" i="1" u="none" strike="noStrike" baseline="0" smtClean="0">
                <a:solidFill>
                  <a:srgbClr val="002060"/>
                </a:solidFill>
                <a:latin typeface="Calibri Light" panose="020F0302020204030204" pitchFamily="34" charset="0"/>
              </a:rPr>
              <a:t> học sinh học thêm để thu tiền.</a:t>
            </a:r>
          </a:p>
          <a:p>
            <a:pPr marR="0" lvl="0" rtl="0"/>
            <a:r>
              <a:rPr lang="en-US" b="1" i="1" u="none" strike="noStrike" baseline="0" smtClean="0">
                <a:solidFill>
                  <a:srgbClr val="002060"/>
                </a:solidFill>
                <a:latin typeface="Calibri Light" panose="020F0302020204030204" pitchFamily="34" charset="0"/>
              </a:rPr>
              <a:t>6. </a:t>
            </a:r>
            <a:r>
              <a:rPr lang="en-US" b="1" i="1" u="sng" strike="noStrike" baseline="0" smtClean="0">
                <a:solidFill>
                  <a:srgbClr val="002060"/>
                </a:solidFill>
                <a:latin typeface="Calibri Light" panose="020F0302020204030204" pitchFamily="34" charset="0"/>
              </a:rPr>
              <a:t>Lợi dụng </a:t>
            </a:r>
            <a:r>
              <a:rPr lang="en-US" b="1" i="1" u="none" strike="noStrike" baseline="0" smtClean="0">
                <a:solidFill>
                  <a:srgbClr val="002060"/>
                </a:solidFill>
                <a:latin typeface="Calibri Light" panose="020F0302020204030204" pitchFamily="34" charset="0"/>
              </a:rPr>
              <a:t>việc tài trợ, ủng hộ giáo dục để ép buộc đóng góp tiền hoặc hiện vật.</a:t>
            </a:r>
          </a:p>
        </p:txBody>
      </p:sp>
    </p:spTree>
    <p:extLst>
      <p:ext uri="{BB962C8B-B14F-4D97-AF65-F5344CB8AC3E}">
        <p14:creationId xmlns:p14="http://schemas.microsoft.com/office/powerpoint/2010/main" val="9711950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1" i="1" u="none" strike="noStrike" kern="1600" baseline="0" smtClean="0">
                <a:solidFill>
                  <a:srgbClr val="C00000"/>
                </a:solidFill>
                <a:latin typeface="Arial" panose="020B0604020202020204" pitchFamily="34" charset="0"/>
              </a:rPr>
              <a:t>Điều 23. Vị trí, vai trò và mục tiêu của giáo dục mầm non</a:t>
            </a:r>
          </a:p>
        </p:txBody>
      </p:sp>
      <p:sp>
        <p:nvSpPr>
          <p:cNvPr id="3" name="Text Placeholder 2"/>
          <p:cNvSpPr>
            <a:spLocks noGrp="1"/>
          </p:cNvSpPr>
          <p:nvPr>
            <p:ph type="body" idx="1"/>
          </p:nvPr>
        </p:nvSpPr>
        <p:spPr>
          <a:xfrm>
            <a:off x="838200" y="1825625"/>
            <a:ext cx="10515600" cy="4353106"/>
          </a:xfrm>
        </p:spPr>
        <p:txBody>
          <a:bodyPr>
            <a:normAutofit fontScale="92500"/>
          </a:bodyPr>
          <a:lstStyle/>
          <a:p>
            <a:pPr marR="0" lvl="0" rtl="0">
              <a:lnSpc>
                <a:spcPct val="150000"/>
              </a:lnSpc>
            </a:pPr>
            <a:r>
              <a:rPr lang="vi-VN" b="1" i="1" u="none" strike="noStrike" baseline="0" smtClean="0">
                <a:solidFill>
                  <a:srgbClr val="002060"/>
                </a:solidFill>
                <a:latin typeface="Calibri Light" panose="020F0302020204030204" pitchFamily="34" charset="0"/>
              </a:rPr>
              <a:t>1. Giáo dục mầm non là </a:t>
            </a:r>
            <a:r>
              <a:rPr lang="vi-VN" b="1" i="1" u="sng" strike="noStrike" baseline="0" smtClean="0">
                <a:solidFill>
                  <a:srgbClr val="002060"/>
                </a:solidFill>
                <a:latin typeface="Calibri Light" panose="020F0302020204030204" pitchFamily="34" charset="0"/>
              </a:rPr>
              <a:t>cấp học đầu tiên </a:t>
            </a:r>
            <a:r>
              <a:rPr lang="vi-VN" b="1" i="1" u="none" strike="noStrike" baseline="0" smtClean="0">
                <a:solidFill>
                  <a:srgbClr val="002060"/>
                </a:solidFill>
                <a:latin typeface="Calibri Light" panose="020F0302020204030204" pitchFamily="34" charset="0"/>
              </a:rPr>
              <a:t>trong hệ thống giáo dục quốc dân, đặt nền móng cho sự phát triển toàn diện con người Việt Nam, thực hiện việc </a:t>
            </a:r>
            <a:r>
              <a:rPr lang="vi-VN" b="1" i="1" u="sng" strike="noStrike" baseline="0" smtClean="0">
                <a:solidFill>
                  <a:srgbClr val="002060"/>
                </a:solidFill>
                <a:latin typeface="Calibri Light" panose="020F0302020204030204" pitchFamily="34" charset="0"/>
              </a:rPr>
              <a:t>nuôi dưỡng, chăm sóc, giáo dục trẻ em từ 03 tháng tuổi đến 06 tuổi</a:t>
            </a:r>
            <a:r>
              <a:rPr lang="vi-VN" b="1" i="1" u="none" strike="noStrike" baseline="0" smtClean="0">
                <a:solidFill>
                  <a:srgbClr val="002060"/>
                </a:solidFill>
                <a:latin typeface="Calibri Light" panose="020F0302020204030204" pitchFamily="34" charset="0"/>
              </a:rPr>
              <a:t>.</a:t>
            </a:r>
          </a:p>
          <a:p>
            <a:pPr marR="0" lvl="0" rtl="0">
              <a:lnSpc>
                <a:spcPct val="150000"/>
              </a:lnSpc>
            </a:pPr>
            <a:r>
              <a:rPr lang="en-US" b="1" i="1" u="none" strike="noStrike" baseline="0" smtClean="0">
                <a:solidFill>
                  <a:srgbClr val="002060"/>
                </a:solidFill>
                <a:latin typeface="Calibri Light" panose="020F0302020204030204" pitchFamily="34" charset="0"/>
              </a:rPr>
              <a:t>2. Giáo dục mầm non nhằm </a:t>
            </a:r>
            <a:r>
              <a:rPr lang="en-US" b="1" i="1" u="sng" strike="noStrike" baseline="0" smtClean="0">
                <a:solidFill>
                  <a:srgbClr val="002060"/>
                </a:solidFill>
                <a:latin typeface="Calibri Light" panose="020F0302020204030204" pitchFamily="34" charset="0"/>
              </a:rPr>
              <a:t>phát triển toàn diện trẻ em về thể chất, tình cảm, trí tuệ, thẩm mỹ, hình thành yếu tố đầu tiên của nhân cách, chuẩn bị cho trẻ em vào học lớp một.</a:t>
            </a:r>
          </a:p>
        </p:txBody>
      </p:sp>
    </p:spTree>
    <p:extLst>
      <p:ext uri="{BB962C8B-B14F-4D97-AF65-F5344CB8AC3E}">
        <p14:creationId xmlns:p14="http://schemas.microsoft.com/office/powerpoint/2010/main" val="1031057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vi-VN" b="1" i="1" u="none" strike="noStrike" kern="1600" baseline="0" smtClean="0">
                <a:solidFill>
                  <a:srgbClr val="C00000"/>
                </a:solidFill>
                <a:latin typeface="Arial" panose="020B0604020202020204" pitchFamily="34" charset="0"/>
              </a:rPr>
              <a:t>Điều 24. Yêu cầu về nội dung, phương pháp giáo dục mầm non</a:t>
            </a:r>
          </a:p>
        </p:txBody>
      </p:sp>
      <p:sp>
        <p:nvSpPr>
          <p:cNvPr id="3" name="Text Placeholder 2"/>
          <p:cNvSpPr>
            <a:spLocks noGrp="1"/>
          </p:cNvSpPr>
          <p:nvPr>
            <p:ph type="body" idx="1"/>
          </p:nvPr>
        </p:nvSpPr>
        <p:spPr/>
        <p:txBody>
          <a:bodyPr>
            <a:normAutofit fontScale="92500" lnSpcReduction="10000"/>
          </a:bodyPr>
          <a:lstStyle/>
          <a:p>
            <a:pPr marR="0" lvl="0" rtl="0"/>
            <a:r>
              <a:rPr lang="vi-VN" b="0" i="1" u="none" strike="noStrike" baseline="0" smtClean="0">
                <a:solidFill>
                  <a:srgbClr val="002060"/>
                </a:solidFill>
                <a:latin typeface="Calibri Light" panose="020F0302020204030204" pitchFamily="34" charset="0"/>
              </a:rPr>
              <a:t>1. </a:t>
            </a:r>
            <a:r>
              <a:rPr lang="vi-VN" b="1" i="1" u="none" strike="noStrike" baseline="0" smtClean="0">
                <a:solidFill>
                  <a:srgbClr val="002060"/>
                </a:solidFill>
                <a:latin typeface="Calibri Light" panose="020F0302020204030204" pitchFamily="34" charset="0"/>
              </a:rPr>
              <a:t>Nội dung</a:t>
            </a:r>
            <a:r>
              <a:rPr lang="en-US" b="0" i="1" u="none" strike="noStrike" baseline="0" smtClean="0">
                <a:solidFill>
                  <a:srgbClr val="002060"/>
                </a:solidFill>
                <a:latin typeface="Calibri Light" panose="020F0302020204030204" pitchFamily="34" charset="0"/>
              </a:rPr>
              <a:t>:</a:t>
            </a:r>
            <a:r>
              <a:rPr lang="vi-VN" b="0" i="1" u="none" strike="noStrike" baseline="0" smtClean="0">
                <a:solidFill>
                  <a:srgbClr val="002060"/>
                </a:solidFill>
                <a:latin typeface="Calibri Light" panose="020F0302020204030204" pitchFamily="34" charset="0"/>
              </a:rPr>
              <a:t> bảo đảm phù hợp với sự phát triển tâm sinh lý của trẻ em; hài hòa giữa bảo vệ, chăm sóc, nuôi dưỡng với giáo dục trẻ em; phát triển toàn diện về thể chất, tình cảm, kỹ năng xã hội, trí tuệ, thẩm mỹ; tôn trọng sự khác biệt; phù hợp với các độ tuổi và liên thông với giáo dục tiểu học.</a:t>
            </a:r>
          </a:p>
          <a:p>
            <a:pPr marR="0" lvl="0" rtl="0"/>
            <a:r>
              <a:rPr lang="vi-VN" b="0" i="1" u="none" strike="noStrike" baseline="0" smtClean="0">
                <a:solidFill>
                  <a:srgbClr val="002060"/>
                </a:solidFill>
                <a:latin typeface="Calibri Light" panose="020F0302020204030204" pitchFamily="34" charset="0"/>
              </a:rPr>
              <a:t>2. </a:t>
            </a:r>
            <a:r>
              <a:rPr lang="vi-VN" b="1" i="1" u="none" strike="noStrike" baseline="0" smtClean="0">
                <a:solidFill>
                  <a:srgbClr val="002060"/>
                </a:solidFill>
                <a:latin typeface="Calibri Light" panose="020F0302020204030204" pitchFamily="34" charset="0"/>
              </a:rPr>
              <a:t>Phương pháp</a:t>
            </a:r>
            <a:r>
              <a:rPr lang="vi-VN" b="0" i="1" u="none" strike="noStrike" baseline="0" smtClean="0">
                <a:solidFill>
                  <a:srgbClr val="002060"/>
                </a:solidFill>
                <a:latin typeface="Calibri Light" panose="020F0302020204030204" pitchFamily="34" charset="0"/>
              </a:rPr>
              <a:t>:</a:t>
            </a:r>
          </a:p>
          <a:p>
            <a:pPr marR="0" lvl="0" rtl="0"/>
            <a:r>
              <a:rPr lang="vi-VN" b="0" i="1" u="none" strike="noStrike" baseline="0" smtClean="0">
                <a:solidFill>
                  <a:srgbClr val="002060"/>
                </a:solidFill>
                <a:latin typeface="Calibri Light" panose="020F0302020204030204" pitchFamily="34" charset="0"/>
              </a:rPr>
              <a:t>a) </a:t>
            </a:r>
            <a:r>
              <a:rPr lang="vi-VN" b="1" i="1" u="sng" strike="noStrike" baseline="0" smtClean="0">
                <a:solidFill>
                  <a:srgbClr val="FF0000"/>
                </a:solidFill>
                <a:latin typeface="Calibri Light" panose="020F0302020204030204" pitchFamily="34" charset="0"/>
              </a:rPr>
              <a:t>Giáo dục nhà trẻ </a:t>
            </a:r>
            <a:r>
              <a:rPr lang="vi-VN" b="0" i="1" u="none" strike="noStrike" baseline="0" smtClean="0">
                <a:solidFill>
                  <a:srgbClr val="002060"/>
                </a:solidFill>
                <a:latin typeface="Calibri Light" panose="020F0302020204030204" pitchFamily="34" charset="0"/>
              </a:rPr>
              <a:t>phải tạo điều kiện thuận lợi cho trẻ em được </a:t>
            </a:r>
            <a:r>
              <a:rPr lang="vi-VN" b="1" i="1" u="none" strike="noStrike" baseline="0" smtClean="0">
                <a:solidFill>
                  <a:srgbClr val="002060"/>
                </a:solidFill>
                <a:latin typeface="Calibri Light" panose="020F0302020204030204" pitchFamily="34" charset="0"/>
              </a:rPr>
              <a:t>tích cực hoạt động, vui chơi, </a:t>
            </a:r>
            <a:r>
              <a:rPr lang="vi-VN" b="0" i="1" u="none" strike="noStrike" baseline="0" smtClean="0">
                <a:solidFill>
                  <a:srgbClr val="002060"/>
                </a:solidFill>
                <a:latin typeface="Calibri Light" panose="020F0302020204030204" pitchFamily="34" charset="0"/>
              </a:rPr>
              <a:t>tạo sự gắn bó giữa người lớn với trẻ em; </a:t>
            </a:r>
            <a:r>
              <a:rPr lang="vi-VN" b="1" i="1" u="none" strike="noStrike" baseline="0" smtClean="0">
                <a:solidFill>
                  <a:srgbClr val="002060"/>
                </a:solidFill>
                <a:latin typeface="Calibri Light" panose="020F0302020204030204" pitchFamily="34" charset="0"/>
              </a:rPr>
              <a:t>kích thích sự phát triển các giác quan, cảm xúc </a:t>
            </a:r>
            <a:r>
              <a:rPr lang="vi-VN" b="0" i="1" u="none" strike="noStrike" baseline="0" smtClean="0">
                <a:solidFill>
                  <a:srgbClr val="002060"/>
                </a:solidFill>
                <a:latin typeface="Calibri Light" panose="020F0302020204030204" pitchFamily="34" charset="0"/>
              </a:rPr>
              <a:t>và các chức năng tâm sinh lý;</a:t>
            </a:r>
          </a:p>
          <a:p>
            <a:pPr marR="0" lvl="0" rtl="0"/>
            <a:r>
              <a:rPr lang="vi-VN" b="0" i="1" u="none" strike="noStrike" baseline="0" smtClean="0">
                <a:solidFill>
                  <a:srgbClr val="002060"/>
                </a:solidFill>
                <a:latin typeface="Calibri Light" panose="020F0302020204030204" pitchFamily="34" charset="0"/>
              </a:rPr>
              <a:t>b) </a:t>
            </a:r>
            <a:r>
              <a:rPr lang="vi-VN" b="1" i="1" u="sng" strike="noStrike" baseline="0" smtClean="0">
                <a:solidFill>
                  <a:srgbClr val="FF0000"/>
                </a:solidFill>
                <a:latin typeface="Calibri Light" panose="020F0302020204030204" pitchFamily="34" charset="0"/>
              </a:rPr>
              <a:t>Giáo dục mẫu giáo </a:t>
            </a:r>
            <a:r>
              <a:rPr lang="vi-VN" b="0" i="1" u="none" strike="noStrike" baseline="0" smtClean="0">
                <a:solidFill>
                  <a:srgbClr val="002060"/>
                </a:solidFill>
                <a:latin typeface="Calibri Light" panose="020F0302020204030204" pitchFamily="34" charset="0"/>
              </a:rPr>
              <a:t>phải tạo điều kiện cho trẻ em </a:t>
            </a:r>
            <a:r>
              <a:rPr lang="vi-VN" b="1" i="1" u="none" strike="noStrike" baseline="0" smtClean="0">
                <a:solidFill>
                  <a:srgbClr val="002060"/>
                </a:solidFill>
                <a:latin typeface="Calibri Light" panose="020F0302020204030204" pitchFamily="34" charset="0"/>
              </a:rPr>
              <a:t>được vui chơi, trải nghiệm, tìm tòi, khám phá </a:t>
            </a:r>
            <a:r>
              <a:rPr lang="vi-VN" b="0" i="1" u="none" strike="noStrike" baseline="0" smtClean="0">
                <a:solidFill>
                  <a:srgbClr val="002060"/>
                </a:solidFill>
                <a:latin typeface="Calibri Light" panose="020F0302020204030204" pitchFamily="34" charset="0"/>
              </a:rPr>
              <a:t>môi trường xung quanh bằng </a:t>
            </a:r>
            <a:r>
              <a:rPr lang="vi-VN" b="1" i="1" u="none" strike="noStrike" baseline="0" smtClean="0">
                <a:solidFill>
                  <a:srgbClr val="002060"/>
                </a:solidFill>
                <a:latin typeface="Calibri Light" panose="020F0302020204030204" pitchFamily="34" charset="0"/>
              </a:rPr>
              <a:t>nhiều hình thức</a:t>
            </a:r>
            <a:r>
              <a:rPr lang="vi-VN" b="0" i="1" u="none" strike="noStrike" baseline="0" smtClean="0">
                <a:solidFill>
                  <a:srgbClr val="002060"/>
                </a:solidFill>
                <a:latin typeface="Calibri Light" panose="020F0302020204030204" pitchFamily="34" charset="0"/>
              </a:rPr>
              <a:t>, </a:t>
            </a:r>
            <a:r>
              <a:rPr lang="vi-VN" b="1" i="1" u="none" strike="noStrike" baseline="0" smtClean="0">
                <a:solidFill>
                  <a:srgbClr val="002060"/>
                </a:solidFill>
                <a:latin typeface="Calibri Light" panose="020F0302020204030204" pitchFamily="34" charset="0"/>
              </a:rPr>
              <a:t>đáp ứng nhu cầu, hứng thú </a:t>
            </a:r>
            <a:r>
              <a:rPr lang="vi-VN" b="0" i="1" u="none" strike="noStrike" baseline="0" smtClean="0">
                <a:solidFill>
                  <a:srgbClr val="002060"/>
                </a:solidFill>
                <a:latin typeface="Calibri Light" panose="020F0302020204030204" pitchFamily="34" charset="0"/>
              </a:rPr>
              <a:t>của trẻ em.</a:t>
            </a:r>
          </a:p>
        </p:txBody>
      </p:sp>
    </p:spTree>
    <p:extLst>
      <p:ext uri="{BB962C8B-B14F-4D97-AF65-F5344CB8AC3E}">
        <p14:creationId xmlns:p14="http://schemas.microsoft.com/office/powerpoint/2010/main" val="40391041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622051"/>
            <a:ext cx="10515600" cy="1325563"/>
          </a:xfrm>
        </p:spPr>
        <p:txBody>
          <a:bodyPr/>
          <a:lstStyle/>
          <a:p>
            <a:pPr marR="0" rtl="0"/>
            <a:r>
              <a:rPr lang="vi-VN" b="1" i="1" u="none" strike="noStrike" kern="1600" baseline="0" smtClean="0">
                <a:solidFill>
                  <a:srgbClr val="C00000"/>
                </a:solidFill>
                <a:latin typeface="Arial" panose="020B0604020202020204" pitchFamily="34" charset="0"/>
              </a:rPr>
              <a:t>Điều 25. Chương trình giáo dục mầm non</a:t>
            </a:r>
          </a:p>
        </p:txBody>
      </p:sp>
      <p:sp>
        <p:nvSpPr>
          <p:cNvPr id="5" name="Title 1"/>
          <p:cNvSpPr txBox="1">
            <a:spLocks/>
          </p:cNvSpPr>
          <p:nvPr/>
        </p:nvSpPr>
        <p:spPr>
          <a:xfrm>
            <a:off x="990600" y="1602966"/>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b="1" i="1" kern="1600" smtClean="0">
                <a:solidFill>
                  <a:srgbClr val="C00000"/>
                </a:solidFill>
                <a:latin typeface="Arial" panose="020B0604020202020204" pitchFamily="34" charset="0"/>
              </a:rPr>
              <a:t>Điều 26. Cơ sở giáo dục mầm non</a:t>
            </a:r>
            <a:endParaRPr lang="vi-VN" b="1" i="1" kern="1600">
              <a:solidFill>
                <a:srgbClr val="C00000"/>
              </a:solidFill>
              <a:latin typeface="Arial" panose="020B0604020202020204" pitchFamily="34" charset="0"/>
            </a:endParaRPr>
          </a:p>
        </p:txBody>
      </p:sp>
      <p:sp>
        <p:nvSpPr>
          <p:cNvPr id="6" name="Title 1"/>
          <p:cNvSpPr txBox="1">
            <a:spLocks/>
          </p:cNvSpPr>
          <p:nvPr/>
        </p:nvSpPr>
        <p:spPr>
          <a:xfrm>
            <a:off x="990600" y="292852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i="1" kern="1600" smtClean="0">
                <a:solidFill>
                  <a:srgbClr val="C00000"/>
                </a:solidFill>
                <a:latin typeface="Arial" panose="020B0604020202020204" pitchFamily="34" charset="0"/>
              </a:rPr>
              <a:t>Điều 27. Chính sách phát triển giáo dục mầm non</a:t>
            </a:r>
            <a:endParaRPr lang="en-US" b="1" i="1" kern="1600">
              <a:solidFill>
                <a:srgbClr val="C00000"/>
              </a:solidFill>
              <a:latin typeface="Arial" panose="020B0604020202020204" pitchFamily="34" charset="0"/>
            </a:endParaRPr>
          </a:p>
        </p:txBody>
      </p:sp>
      <p:sp>
        <p:nvSpPr>
          <p:cNvPr id="7" name="Title 1"/>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i="1" kern="1600" smtClean="0">
                <a:solidFill>
                  <a:srgbClr val="C00000"/>
                </a:solidFill>
                <a:latin typeface="Arial" panose="020B0604020202020204" pitchFamily="34" charset="0"/>
              </a:rPr>
              <a:t>Điều 28. Cấp học và độ tuổi của giáo dục phổ thông</a:t>
            </a:r>
            <a:endParaRPr lang="en-US" b="1" i="1" kern="1600">
              <a:solidFill>
                <a:srgbClr val="C00000"/>
              </a:solidFill>
              <a:latin typeface="Arial" panose="020B0604020202020204" pitchFamily="34" charset="0"/>
            </a:endParaRPr>
          </a:p>
        </p:txBody>
      </p:sp>
    </p:spTree>
    <p:extLst>
      <p:ext uri="{BB962C8B-B14F-4D97-AF65-F5344CB8AC3E}">
        <p14:creationId xmlns:p14="http://schemas.microsoft.com/office/powerpoint/2010/main" val="13017031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1" i="1" u="none" strike="noStrike" kern="1600" baseline="0" smtClean="0">
                <a:solidFill>
                  <a:srgbClr val="C00000"/>
                </a:solidFill>
                <a:latin typeface="Arial" panose="020B0604020202020204" pitchFamily="34" charset="0"/>
              </a:rPr>
              <a:t>Điều 1. Phạm vi điều chỉnh</a:t>
            </a:r>
          </a:p>
        </p:txBody>
      </p:sp>
      <p:sp>
        <p:nvSpPr>
          <p:cNvPr id="3" name="Text Placeholder 2"/>
          <p:cNvSpPr>
            <a:spLocks noGrp="1"/>
          </p:cNvSpPr>
          <p:nvPr>
            <p:ph type="body" idx="1"/>
          </p:nvPr>
        </p:nvSpPr>
        <p:spPr>
          <a:xfrm>
            <a:off x="838200" y="1825625"/>
            <a:ext cx="10515600" cy="2798626"/>
          </a:xfrm>
        </p:spPr>
        <p:txBody>
          <a:bodyPr/>
          <a:lstStyle/>
          <a:p>
            <a:pPr marR="0" lvl="0" rtl="0">
              <a:lnSpc>
                <a:spcPct val="150000"/>
              </a:lnSpc>
            </a:pPr>
            <a:r>
              <a:rPr lang="vi-VN" b="1" i="1" u="none" strike="noStrike" baseline="0" smtClean="0">
                <a:solidFill>
                  <a:srgbClr val="002060"/>
                </a:solidFill>
                <a:latin typeface="Calibri Light" panose="020F0302020204030204" pitchFamily="34" charset="0"/>
              </a:rPr>
              <a:t>Luật quy định về </a:t>
            </a:r>
            <a:r>
              <a:rPr lang="vi-VN" b="1" i="1" u="sng" strike="noStrike" baseline="0" smtClean="0">
                <a:solidFill>
                  <a:srgbClr val="002060"/>
                </a:solidFill>
                <a:latin typeface="Calibri Light" panose="020F0302020204030204" pitchFamily="34" charset="0"/>
              </a:rPr>
              <a:t>hệ thống giáo dục quốc dân</a:t>
            </a:r>
            <a:r>
              <a:rPr lang="vi-VN" b="1" i="1" u="none" strike="noStrike" baseline="0" smtClean="0">
                <a:solidFill>
                  <a:srgbClr val="002060"/>
                </a:solidFill>
                <a:latin typeface="Calibri Light" panose="020F0302020204030204" pitchFamily="34" charset="0"/>
              </a:rPr>
              <a:t>; </a:t>
            </a:r>
            <a:r>
              <a:rPr lang="vi-VN" b="1" i="1" u="sng" strike="noStrike" baseline="0" smtClean="0">
                <a:solidFill>
                  <a:srgbClr val="002060"/>
                </a:solidFill>
                <a:latin typeface="Calibri Light" panose="020F0302020204030204" pitchFamily="34" charset="0"/>
              </a:rPr>
              <a:t>cơ sở giáo dục</a:t>
            </a:r>
            <a:r>
              <a:rPr lang="vi-VN" b="1" i="1" u="none" strike="noStrike" baseline="0" smtClean="0">
                <a:solidFill>
                  <a:srgbClr val="002060"/>
                </a:solidFill>
                <a:latin typeface="Calibri Light" panose="020F0302020204030204" pitchFamily="34" charset="0"/>
              </a:rPr>
              <a:t>, </a:t>
            </a:r>
            <a:r>
              <a:rPr lang="vi-VN" b="1" i="1" u="sng" strike="noStrike" baseline="0" smtClean="0">
                <a:solidFill>
                  <a:srgbClr val="002060"/>
                </a:solidFill>
                <a:latin typeface="Calibri Light" panose="020F0302020204030204" pitchFamily="34" charset="0"/>
              </a:rPr>
              <a:t>nhà giáo</a:t>
            </a:r>
            <a:r>
              <a:rPr lang="vi-VN" b="1" i="1" u="none" strike="noStrike" baseline="0" smtClean="0">
                <a:solidFill>
                  <a:srgbClr val="002060"/>
                </a:solidFill>
                <a:latin typeface="Calibri Light" panose="020F0302020204030204" pitchFamily="34" charset="0"/>
              </a:rPr>
              <a:t>, </a:t>
            </a:r>
            <a:r>
              <a:rPr lang="vi-VN" b="1" i="1" u="sng" strike="noStrike" baseline="0" smtClean="0">
                <a:solidFill>
                  <a:srgbClr val="002060"/>
                </a:solidFill>
                <a:latin typeface="Calibri Light" panose="020F0302020204030204" pitchFamily="34" charset="0"/>
              </a:rPr>
              <a:t>người học</a:t>
            </a:r>
            <a:r>
              <a:rPr lang="vi-VN" b="1" i="1" u="none" strike="noStrike" baseline="0" smtClean="0">
                <a:solidFill>
                  <a:srgbClr val="002060"/>
                </a:solidFill>
                <a:latin typeface="Calibri Light" panose="020F0302020204030204" pitchFamily="34" charset="0"/>
              </a:rPr>
              <a:t>; </a:t>
            </a:r>
            <a:r>
              <a:rPr lang="vi-VN" b="1" i="1" u="sng" strike="noStrike" baseline="0" smtClean="0">
                <a:solidFill>
                  <a:srgbClr val="002060"/>
                </a:solidFill>
                <a:latin typeface="Calibri Light" panose="020F0302020204030204" pitchFamily="34" charset="0"/>
              </a:rPr>
              <a:t>quản lý nhà nước về giáo dục</a:t>
            </a:r>
            <a:r>
              <a:rPr lang="vi-VN" b="1" i="1" u="none" strike="noStrike" baseline="0" smtClean="0">
                <a:solidFill>
                  <a:srgbClr val="002060"/>
                </a:solidFill>
                <a:latin typeface="Calibri Light" panose="020F0302020204030204" pitchFamily="34" charset="0"/>
              </a:rPr>
              <a:t>; </a:t>
            </a:r>
            <a:r>
              <a:rPr lang="vi-VN" b="1" i="1" u="sng" strike="noStrike" baseline="0" smtClean="0">
                <a:solidFill>
                  <a:srgbClr val="002060"/>
                </a:solidFill>
                <a:latin typeface="Calibri Light" panose="020F0302020204030204" pitchFamily="34" charset="0"/>
              </a:rPr>
              <a:t>quyền và trách nhiệm của cơ quan, tổ chức, cá nhân</a:t>
            </a:r>
            <a:r>
              <a:rPr lang="vi-VN" b="1" i="1" u="none" strike="noStrike" baseline="0" smtClean="0">
                <a:solidFill>
                  <a:srgbClr val="002060"/>
                </a:solidFill>
                <a:latin typeface="Calibri Light" panose="020F0302020204030204" pitchFamily="34" charset="0"/>
              </a:rPr>
              <a:t> liên quan đến hoạt động giáo dục.</a:t>
            </a:r>
          </a:p>
        </p:txBody>
      </p:sp>
    </p:spTree>
    <p:extLst>
      <p:ext uri="{BB962C8B-B14F-4D97-AF65-F5344CB8AC3E}">
        <p14:creationId xmlns:p14="http://schemas.microsoft.com/office/powerpoint/2010/main" val="5781532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1" i="1" u="none" strike="noStrike" kern="1600" baseline="0" smtClean="0">
                <a:solidFill>
                  <a:srgbClr val="C00000"/>
                </a:solidFill>
                <a:latin typeface="Arial" panose="020B0604020202020204" pitchFamily="34" charset="0"/>
              </a:rPr>
              <a:t>Điều 29. Mục tiêu của giáo dục phổ thông</a:t>
            </a:r>
          </a:p>
        </p:txBody>
      </p:sp>
      <p:sp>
        <p:nvSpPr>
          <p:cNvPr id="5" name="Title 1"/>
          <p:cNvSpPr txBox="1">
            <a:spLocks/>
          </p:cNvSpPr>
          <p:nvPr/>
        </p:nvSpPr>
        <p:spPr>
          <a:xfrm>
            <a:off x="838200" y="213732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b="1" i="1" kern="1600" smtClean="0">
                <a:solidFill>
                  <a:srgbClr val="C00000"/>
                </a:solidFill>
                <a:latin typeface="Arial" panose="020B0604020202020204" pitchFamily="34" charset="0"/>
              </a:rPr>
              <a:t>Điều 30. Yêu cầu về nội dung, phương pháp giáo dục phổ thông</a:t>
            </a:r>
            <a:endParaRPr lang="vi-VN" b="1" i="1" kern="1600">
              <a:solidFill>
                <a:srgbClr val="C00000"/>
              </a:solidFill>
              <a:latin typeface="Arial" panose="020B0604020202020204" pitchFamily="34" charset="0"/>
            </a:endParaRPr>
          </a:p>
        </p:txBody>
      </p:sp>
      <p:sp>
        <p:nvSpPr>
          <p:cNvPr id="6" name="Title 1"/>
          <p:cNvSpPr txBox="1">
            <a:spLocks/>
          </p:cNvSpPr>
          <p:nvPr/>
        </p:nvSpPr>
        <p:spPr>
          <a:xfrm>
            <a:off x="716280" y="4109811"/>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b="1" i="1" kern="1600" smtClean="0">
                <a:solidFill>
                  <a:srgbClr val="C00000"/>
                </a:solidFill>
                <a:latin typeface="Arial" panose="020B0604020202020204" pitchFamily="34" charset="0"/>
              </a:rPr>
              <a:t>Điều 31. Chương trình giáo dục phổ thông</a:t>
            </a:r>
            <a:endParaRPr lang="vi-VN" b="1" i="1" kern="1600">
              <a:solidFill>
                <a:srgbClr val="C00000"/>
              </a:solidFill>
              <a:latin typeface="Arial" panose="020B0604020202020204" pitchFamily="34" charset="0"/>
            </a:endParaRPr>
          </a:p>
        </p:txBody>
      </p:sp>
    </p:spTree>
    <p:extLst>
      <p:ext uri="{BB962C8B-B14F-4D97-AF65-F5344CB8AC3E}">
        <p14:creationId xmlns:p14="http://schemas.microsoft.com/office/powerpoint/2010/main" val="39061751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1" i="1" u="none" strike="noStrike" kern="1600" baseline="0" smtClean="0">
                <a:solidFill>
                  <a:srgbClr val="C00000"/>
                </a:solidFill>
                <a:latin typeface="Arial" panose="020B0604020202020204" pitchFamily="34" charset="0"/>
              </a:rPr>
              <a:t>Điều 32. Sách giáo khoa giáo dục phổ thông</a:t>
            </a:r>
          </a:p>
        </p:txBody>
      </p:sp>
      <p:sp>
        <p:nvSpPr>
          <p:cNvPr id="5" name="Title 1"/>
          <p:cNvSpPr txBox="1">
            <a:spLocks/>
          </p:cNvSpPr>
          <p:nvPr/>
        </p:nvSpPr>
        <p:spPr>
          <a:xfrm>
            <a:off x="690155" y="169068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b="1" i="1" kern="1600" smtClean="0">
                <a:solidFill>
                  <a:srgbClr val="C00000"/>
                </a:solidFill>
                <a:latin typeface="Arial" panose="020B0604020202020204" pitchFamily="34" charset="0"/>
              </a:rPr>
              <a:t>Điều 33. Cơ sở giáo dục phổ thông</a:t>
            </a:r>
            <a:endParaRPr lang="vi-VN" b="1" i="1" kern="1600">
              <a:solidFill>
                <a:srgbClr val="C00000"/>
              </a:solidFill>
              <a:latin typeface="Arial" panose="020B0604020202020204" pitchFamily="34" charset="0"/>
            </a:endParaRPr>
          </a:p>
        </p:txBody>
      </p:sp>
      <p:sp>
        <p:nvSpPr>
          <p:cNvPr id="6" name="Title 1"/>
          <p:cNvSpPr txBox="1">
            <a:spLocks/>
          </p:cNvSpPr>
          <p:nvPr/>
        </p:nvSpPr>
        <p:spPr>
          <a:xfrm>
            <a:off x="690155" y="3679032"/>
            <a:ext cx="10515600"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sz="4000" b="1" i="1" kern="1600" smtClean="0">
                <a:solidFill>
                  <a:srgbClr val="C00000"/>
                </a:solidFill>
                <a:latin typeface="Arial" panose="020B0604020202020204" pitchFamily="34" charset="0"/>
              </a:rPr>
              <a:t>Điều 34. Xác nhận hoàn thành chương trình tiểu học, trung học phổ thông và cấp văn bằng tốt nghiệp trung học cơ sở, trung học phổ thông</a:t>
            </a:r>
            <a:endParaRPr lang="vi-VN" sz="4000" b="1" i="1" kern="1600">
              <a:solidFill>
                <a:srgbClr val="C00000"/>
              </a:solidFill>
              <a:latin typeface="Arial" panose="020B0604020202020204" pitchFamily="34" charset="0"/>
            </a:endParaRPr>
          </a:p>
        </p:txBody>
      </p:sp>
    </p:spTree>
    <p:extLst>
      <p:ext uri="{BB962C8B-B14F-4D97-AF65-F5344CB8AC3E}">
        <p14:creationId xmlns:p14="http://schemas.microsoft.com/office/powerpoint/2010/main" val="42692307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1" i="1" u="none" strike="noStrike" kern="1600" baseline="0" smtClean="0">
                <a:solidFill>
                  <a:srgbClr val="C00000"/>
                </a:solidFill>
                <a:latin typeface="Arial" panose="020B0604020202020204" pitchFamily="34" charset="0"/>
              </a:rPr>
              <a:t>Điều 35. Các trình độ đào tạo giáo dục nghề nghiệp</a:t>
            </a:r>
          </a:p>
        </p:txBody>
      </p:sp>
      <p:sp>
        <p:nvSpPr>
          <p:cNvPr id="5" name="Title 1"/>
          <p:cNvSpPr txBox="1">
            <a:spLocks/>
          </p:cNvSpPr>
          <p:nvPr/>
        </p:nvSpPr>
        <p:spPr>
          <a:xfrm>
            <a:off x="838200" y="201975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i="1" kern="1600" smtClean="0">
                <a:solidFill>
                  <a:srgbClr val="C00000"/>
                </a:solidFill>
                <a:latin typeface="Arial" panose="020B0604020202020204" pitchFamily="34" charset="0"/>
              </a:rPr>
              <a:t>Điều 36. Mục tiêu của giáo dục nghề nghiệp</a:t>
            </a:r>
            <a:endParaRPr lang="en-US" b="1" i="1" kern="1600">
              <a:solidFill>
                <a:srgbClr val="C00000"/>
              </a:solidFill>
              <a:latin typeface="Arial" panose="020B0604020202020204" pitchFamily="34" charset="0"/>
            </a:endParaRPr>
          </a:p>
        </p:txBody>
      </p:sp>
      <p:sp>
        <p:nvSpPr>
          <p:cNvPr id="6" name="Title 1"/>
          <p:cNvSpPr txBox="1">
            <a:spLocks/>
          </p:cNvSpPr>
          <p:nvPr/>
        </p:nvSpPr>
        <p:spPr>
          <a:xfrm>
            <a:off x="746760" y="379630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i="1" kern="1600" smtClean="0">
                <a:solidFill>
                  <a:srgbClr val="C00000"/>
                </a:solidFill>
                <a:latin typeface="Arial" panose="020B0604020202020204" pitchFamily="34" charset="0"/>
              </a:rPr>
              <a:t>Điều 37. Tổ chức và hoạt động giáo dục nghề nghiệp</a:t>
            </a:r>
            <a:endParaRPr lang="en-US" b="1" i="1" kern="1600">
              <a:solidFill>
                <a:srgbClr val="C00000"/>
              </a:solidFill>
              <a:latin typeface="Arial" panose="020B0604020202020204" pitchFamily="34" charset="0"/>
            </a:endParaRPr>
          </a:p>
        </p:txBody>
      </p:sp>
    </p:spTree>
    <p:extLst>
      <p:ext uri="{BB962C8B-B14F-4D97-AF65-F5344CB8AC3E}">
        <p14:creationId xmlns:p14="http://schemas.microsoft.com/office/powerpoint/2010/main" val="23457037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1" i="1" u="none" strike="noStrike" kern="1600" baseline="0" smtClean="0">
                <a:solidFill>
                  <a:srgbClr val="C00000"/>
                </a:solidFill>
                <a:latin typeface="Arial" panose="020B0604020202020204" pitchFamily="34" charset="0"/>
              </a:rPr>
              <a:t>Điều 38. Các trình độ đào tạo giáo dục đại học</a:t>
            </a:r>
          </a:p>
        </p:txBody>
      </p:sp>
      <p:sp>
        <p:nvSpPr>
          <p:cNvPr id="5" name="Title 1"/>
          <p:cNvSpPr txBox="1">
            <a:spLocks/>
          </p:cNvSpPr>
          <p:nvPr/>
        </p:nvSpPr>
        <p:spPr>
          <a:xfrm>
            <a:off x="613437" y="183079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i="1" kern="1600" smtClean="0">
                <a:solidFill>
                  <a:srgbClr val="C00000"/>
                </a:solidFill>
                <a:latin typeface="Arial" panose="020B0604020202020204" pitchFamily="34" charset="0"/>
              </a:rPr>
              <a:t>Điều 39. Mục tiêu của giáo dục đại học</a:t>
            </a:r>
            <a:endParaRPr lang="en-US" b="1" i="1" kern="1600">
              <a:solidFill>
                <a:srgbClr val="C00000"/>
              </a:solidFill>
              <a:latin typeface="Arial" panose="020B0604020202020204" pitchFamily="34" charset="0"/>
            </a:endParaRPr>
          </a:p>
        </p:txBody>
      </p:sp>
      <p:sp>
        <p:nvSpPr>
          <p:cNvPr id="7" name="Rectangle 6"/>
          <p:cNvSpPr/>
          <p:nvPr/>
        </p:nvSpPr>
        <p:spPr>
          <a:xfrm>
            <a:off x="613437" y="3278534"/>
            <a:ext cx="10740363" cy="1323439"/>
          </a:xfrm>
          <a:prstGeom prst="rect">
            <a:avLst/>
          </a:prstGeom>
        </p:spPr>
        <p:txBody>
          <a:bodyPr wrap="square">
            <a:spAutoFit/>
          </a:bodyPr>
          <a:lstStyle/>
          <a:p>
            <a:r>
              <a:rPr lang="en-US" sz="4000" b="1" i="1" u="none" strike="noStrike" kern="1600" baseline="0" smtClean="0">
                <a:solidFill>
                  <a:srgbClr val="C00000"/>
                </a:solidFill>
                <a:latin typeface="Arial" panose="020B0604020202020204" pitchFamily="34" charset="0"/>
              </a:rPr>
              <a:t>Điều 40. Tổ chức và hoạt động giáo dục đại học</a:t>
            </a:r>
            <a:endParaRPr lang="en-US" sz="4000"/>
          </a:p>
        </p:txBody>
      </p:sp>
      <p:sp>
        <p:nvSpPr>
          <p:cNvPr id="8" name="Title 1"/>
          <p:cNvSpPr txBox="1">
            <a:spLocks/>
          </p:cNvSpPr>
          <p:nvPr/>
        </p:nvSpPr>
        <p:spPr>
          <a:xfrm>
            <a:off x="507274" y="4864256"/>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b="1" i="1" kern="1600" smtClean="0">
                <a:solidFill>
                  <a:srgbClr val="C00000"/>
                </a:solidFill>
                <a:latin typeface="Arial" panose="020B0604020202020204" pitchFamily="34" charset="0"/>
              </a:rPr>
              <a:t>Điều 41. Mục tiêu của giáo dục thường xuyên</a:t>
            </a:r>
            <a:endParaRPr lang="vi-VN" b="1" i="1" kern="1600">
              <a:solidFill>
                <a:srgbClr val="C00000"/>
              </a:solidFill>
              <a:latin typeface="Arial" panose="020B0604020202020204" pitchFamily="34" charset="0"/>
            </a:endParaRPr>
          </a:p>
        </p:txBody>
      </p:sp>
    </p:spTree>
    <p:extLst>
      <p:ext uri="{BB962C8B-B14F-4D97-AF65-F5344CB8AC3E}">
        <p14:creationId xmlns:p14="http://schemas.microsoft.com/office/powerpoint/2010/main" val="39695418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vi-VN" b="1" i="1" u="none" strike="noStrike" kern="1600" baseline="0" smtClean="0">
                <a:solidFill>
                  <a:srgbClr val="C00000"/>
                </a:solidFill>
                <a:latin typeface="Arial" panose="020B0604020202020204" pitchFamily="34" charset="0"/>
              </a:rPr>
              <a:t>Điều 42. Nhiệm vụ của giáo dục thường xuyên</a:t>
            </a:r>
          </a:p>
        </p:txBody>
      </p:sp>
      <p:sp>
        <p:nvSpPr>
          <p:cNvPr id="6" name="Title 1"/>
          <p:cNvSpPr txBox="1">
            <a:spLocks/>
          </p:cNvSpPr>
          <p:nvPr/>
        </p:nvSpPr>
        <p:spPr>
          <a:xfrm>
            <a:off x="838200" y="2463890"/>
            <a:ext cx="10515600"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sz="4000" b="1" i="1" kern="1600" smtClean="0">
                <a:solidFill>
                  <a:srgbClr val="C00000"/>
                </a:solidFill>
                <a:latin typeface="Arial" panose="020B0604020202020204" pitchFamily="34" charset="0"/>
              </a:rPr>
              <a:t>Điều 43. Chương trình, hình thức, nội dung, phương pháp giáo dục thường xuyên</a:t>
            </a:r>
            <a:endParaRPr lang="vi-VN" sz="4000" b="1" i="1" kern="1600">
              <a:solidFill>
                <a:srgbClr val="C00000"/>
              </a:solidFill>
              <a:latin typeface="Arial" panose="020B0604020202020204" pitchFamily="34" charset="0"/>
            </a:endParaRPr>
          </a:p>
        </p:txBody>
      </p:sp>
      <p:sp>
        <p:nvSpPr>
          <p:cNvPr id="7" name="Title 1"/>
          <p:cNvSpPr txBox="1">
            <a:spLocks/>
          </p:cNvSpPr>
          <p:nvPr/>
        </p:nvSpPr>
        <p:spPr>
          <a:xfrm>
            <a:off x="716280" y="433187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b="1" i="1" kern="1600" smtClean="0">
                <a:solidFill>
                  <a:srgbClr val="C00000"/>
                </a:solidFill>
                <a:latin typeface="Arial" panose="020B0604020202020204" pitchFamily="34" charset="0"/>
              </a:rPr>
              <a:t>Điều 44. Cơ sở giáo dục thường xuyên</a:t>
            </a:r>
            <a:endParaRPr lang="vi-VN" b="1" i="1" kern="1600">
              <a:solidFill>
                <a:srgbClr val="C00000"/>
              </a:solidFill>
              <a:latin typeface="Arial" panose="020B0604020202020204" pitchFamily="34" charset="0"/>
            </a:endParaRPr>
          </a:p>
        </p:txBody>
      </p:sp>
    </p:spTree>
    <p:extLst>
      <p:ext uri="{BB962C8B-B14F-4D97-AF65-F5344CB8AC3E}">
        <p14:creationId xmlns:p14="http://schemas.microsoft.com/office/powerpoint/2010/main" val="222432444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1" i="1" u="none" strike="noStrike" kern="1600" baseline="0" smtClean="0">
                <a:solidFill>
                  <a:srgbClr val="C00000"/>
                </a:solidFill>
                <a:latin typeface="Arial" panose="020B0604020202020204" pitchFamily="34" charset="0"/>
              </a:rPr>
              <a:t>Điều 45. Đánh giá, công nhận kết quả học tập</a:t>
            </a:r>
          </a:p>
        </p:txBody>
      </p:sp>
      <p:sp>
        <p:nvSpPr>
          <p:cNvPr id="6" name="Title 1"/>
          <p:cNvSpPr txBox="1">
            <a:spLocks/>
          </p:cNvSpPr>
          <p:nvPr/>
        </p:nvSpPr>
        <p:spPr>
          <a:xfrm>
            <a:off x="838200" y="191525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b="1" i="1" kern="1600" smtClean="0">
                <a:solidFill>
                  <a:srgbClr val="C00000"/>
                </a:solidFill>
                <a:latin typeface="Arial" panose="020B0604020202020204" pitchFamily="34" charset="0"/>
              </a:rPr>
              <a:t>Điều 46. Chính sách phát triển giáo dục thường xuyên</a:t>
            </a:r>
            <a:endParaRPr lang="vi-VN" b="1" i="1" kern="1600">
              <a:solidFill>
                <a:srgbClr val="C00000"/>
              </a:solidFill>
              <a:latin typeface="Arial" panose="020B0604020202020204" pitchFamily="34" charset="0"/>
            </a:endParaRPr>
          </a:p>
        </p:txBody>
      </p:sp>
      <p:sp>
        <p:nvSpPr>
          <p:cNvPr id="7" name="Title 1"/>
          <p:cNvSpPr txBox="1">
            <a:spLocks/>
          </p:cNvSpPr>
          <p:nvPr/>
        </p:nvSpPr>
        <p:spPr>
          <a:xfrm>
            <a:off x="690154" y="3678736"/>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b="1" i="1" kern="1600" smtClean="0">
                <a:solidFill>
                  <a:srgbClr val="C00000"/>
                </a:solidFill>
                <a:latin typeface="Arial" panose="020B0604020202020204" pitchFamily="34" charset="0"/>
              </a:rPr>
              <a:t>Điều 47. Loại hình nhà trường trong hệ thống giáo dục quốc dân</a:t>
            </a:r>
            <a:endParaRPr lang="vi-VN" b="1" i="1" kern="1600">
              <a:solidFill>
                <a:srgbClr val="C00000"/>
              </a:solidFill>
              <a:latin typeface="Arial" panose="020B0604020202020204" pitchFamily="34" charset="0"/>
            </a:endParaRPr>
          </a:p>
        </p:txBody>
      </p:sp>
    </p:spTree>
    <p:extLst>
      <p:ext uri="{BB962C8B-B14F-4D97-AF65-F5344CB8AC3E}">
        <p14:creationId xmlns:p14="http://schemas.microsoft.com/office/powerpoint/2010/main" val="1545508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75022"/>
            <a:ext cx="10515600" cy="1325563"/>
          </a:xfrm>
        </p:spPr>
        <p:txBody>
          <a:bodyPr>
            <a:normAutofit fontScale="90000"/>
          </a:bodyPr>
          <a:lstStyle/>
          <a:p>
            <a:pPr marR="0" rtl="0"/>
            <a:r>
              <a:rPr lang="vi-VN" b="1" i="1" u="none" strike="noStrike" kern="1600" baseline="0" smtClean="0">
                <a:solidFill>
                  <a:srgbClr val="C00000"/>
                </a:solidFill>
                <a:latin typeface="Arial" panose="020B0604020202020204" pitchFamily="34" charset="0"/>
              </a:rPr>
              <a:t>Điều 48. Trường của cơ quan nhà nước, tổ chức chính trị, tổ chức chính trị - xã hội, lực lượng vũ trang nhân dân</a:t>
            </a:r>
          </a:p>
        </p:txBody>
      </p:sp>
      <p:sp>
        <p:nvSpPr>
          <p:cNvPr id="5" name="Title 1"/>
          <p:cNvSpPr txBox="1">
            <a:spLocks/>
          </p:cNvSpPr>
          <p:nvPr/>
        </p:nvSpPr>
        <p:spPr>
          <a:xfrm>
            <a:off x="838200" y="3404417"/>
            <a:ext cx="10515600" cy="1325563"/>
          </a:xfrm>
          <a:prstGeom prst="rect">
            <a:avLst/>
          </a:prstGeom>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b="1" i="1" kern="1600" smtClean="0">
                <a:solidFill>
                  <a:srgbClr val="C00000"/>
                </a:solidFill>
                <a:latin typeface="Arial" panose="020B0604020202020204" pitchFamily="34" charset="0"/>
              </a:rPr>
              <a:t>Điều 49. Điều kiện thành lập nhà trường và điều kiện được phép hoạt động giáo dục</a:t>
            </a:r>
            <a:endParaRPr lang="vi-VN" b="1" i="1" kern="1600">
              <a:solidFill>
                <a:srgbClr val="C00000"/>
              </a:solidFill>
              <a:latin typeface="Arial" panose="020B0604020202020204" pitchFamily="34" charset="0"/>
            </a:endParaRPr>
          </a:p>
        </p:txBody>
      </p:sp>
    </p:spTree>
    <p:extLst>
      <p:ext uri="{BB962C8B-B14F-4D97-AF65-F5344CB8AC3E}">
        <p14:creationId xmlns:p14="http://schemas.microsoft.com/office/powerpoint/2010/main" val="39036741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1" i="1" u="none" strike="noStrike" kern="1600" baseline="0" smtClean="0">
                <a:solidFill>
                  <a:srgbClr val="C00000"/>
                </a:solidFill>
                <a:latin typeface="Arial" panose="020B0604020202020204" pitchFamily="34" charset="0"/>
              </a:rPr>
              <a:t>Điều 50. Đình chỉ hoạt động giáo dục</a:t>
            </a:r>
          </a:p>
        </p:txBody>
      </p:sp>
      <p:sp>
        <p:nvSpPr>
          <p:cNvPr id="3" name="Text Placeholder 2"/>
          <p:cNvSpPr>
            <a:spLocks noGrp="1"/>
          </p:cNvSpPr>
          <p:nvPr>
            <p:ph type="body" idx="1"/>
          </p:nvPr>
        </p:nvSpPr>
        <p:spPr/>
        <p:txBody>
          <a:bodyPr>
            <a:normAutofit fontScale="92500" lnSpcReduction="10000"/>
          </a:bodyPr>
          <a:lstStyle/>
          <a:p>
            <a:pPr marR="0" lvl="0" rtl="0"/>
            <a:r>
              <a:rPr lang="vi-VN" b="0" i="1" u="none" strike="noStrike" baseline="0" smtClean="0">
                <a:solidFill>
                  <a:srgbClr val="002060"/>
                </a:solidFill>
                <a:latin typeface="Calibri Light" panose="020F0302020204030204" pitchFamily="34" charset="0"/>
              </a:rPr>
              <a:t>1. Nhà trường bị đình chỉ hoạt động </a:t>
            </a:r>
            <a:r>
              <a:rPr lang="en-US" b="0" i="1" u="none" strike="noStrike" baseline="0" smtClean="0">
                <a:solidFill>
                  <a:srgbClr val="002060"/>
                </a:solidFill>
                <a:latin typeface="Calibri Light" panose="020F0302020204030204" pitchFamily="34" charset="0"/>
              </a:rPr>
              <a:t>khi</a:t>
            </a:r>
            <a:r>
              <a:rPr lang="vi-VN" b="0" i="1" u="none" strike="noStrike" baseline="0" smtClean="0">
                <a:solidFill>
                  <a:srgbClr val="002060"/>
                </a:solidFill>
                <a:latin typeface="Calibri Light" panose="020F0302020204030204" pitchFamily="34" charset="0"/>
              </a:rPr>
              <a:t>:</a:t>
            </a:r>
          </a:p>
          <a:p>
            <a:pPr marR="0" lvl="0" rtl="0"/>
            <a:r>
              <a:rPr lang="vi-VN" b="0" i="1" u="none" strike="noStrike" baseline="0" smtClean="0">
                <a:solidFill>
                  <a:srgbClr val="002060"/>
                </a:solidFill>
                <a:latin typeface="Calibri Light" panose="020F0302020204030204" pitchFamily="34" charset="0"/>
              </a:rPr>
              <a:t>a) </a:t>
            </a:r>
            <a:r>
              <a:rPr lang="vi-VN" b="1" i="1" u="none" strike="noStrike" baseline="0" smtClean="0">
                <a:solidFill>
                  <a:srgbClr val="002060"/>
                </a:solidFill>
                <a:latin typeface="Calibri Light" panose="020F0302020204030204" pitchFamily="34" charset="0"/>
              </a:rPr>
              <a:t>Có hành vi gian lận </a:t>
            </a:r>
            <a:r>
              <a:rPr lang="vi-VN" b="0" i="1" u="none" strike="noStrike" baseline="0" smtClean="0">
                <a:solidFill>
                  <a:srgbClr val="002060"/>
                </a:solidFill>
                <a:latin typeface="Calibri Light" panose="020F0302020204030204" pitchFamily="34" charset="0"/>
              </a:rPr>
              <a:t>để được cho phép hoạt động giáo dục;</a:t>
            </a:r>
          </a:p>
          <a:p>
            <a:pPr marR="0" lvl="0" rtl="0"/>
            <a:r>
              <a:rPr lang="en-US" b="0" i="1" u="none" strike="noStrike" baseline="0" smtClean="0">
                <a:solidFill>
                  <a:srgbClr val="002060"/>
                </a:solidFill>
                <a:latin typeface="Calibri Light" panose="020F0302020204030204" pitchFamily="34" charset="0"/>
              </a:rPr>
              <a:t>b) Không bảo đảm một trong các điều kiện quy định tại khoản 2 Điều 49 của Luật này;</a:t>
            </a:r>
          </a:p>
          <a:p>
            <a:pPr marR="0" lvl="0" rtl="0"/>
            <a:r>
              <a:rPr lang="vi-VN" b="0" i="1" u="none" strike="noStrike" baseline="0" smtClean="0">
                <a:solidFill>
                  <a:srgbClr val="002060"/>
                </a:solidFill>
                <a:latin typeface="Calibri Light" panose="020F0302020204030204" pitchFamily="34" charset="0"/>
              </a:rPr>
              <a:t>c) </a:t>
            </a:r>
            <a:r>
              <a:rPr lang="vi-VN" b="1" i="1" u="none" strike="noStrike" baseline="0" smtClean="0">
                <a:solidFill>
                  <a:srgbClr val="002060"/>
                </a:solidFill>
                <a:latin typeface="Calibri Light" panose="020F0302020204030204" pitchFamily="34" charset="0"/>
              </a:rPr>
              <a:t>Người cho phép</a:t>
            </a:r>
            <a:r>
              <a:rPr lang="vi-VN" b="0" i="1" u="none" strike="noStrike" baseline="0" smtClean="0">
                <a:solidFill>
                  <a:srgbClr val="002060"/>
                </a:solidFill>
                <a:latin typeface="Calibri Light" panose="020F0302020204030204" pitchFamily="34" charset="0"/>
              </a:rPr>
              <a:t> hoạt động giáo dục </a:t>
            </a:r>
            <a:r>
              <a:rPr lang="vi-VN" b="1" i="1" u="none" strike="noStrike" baseline="0" smtClean="0">
                <a:solidFill>
                  <a:srgbClr val="002060"/>
                </a:solidFill>
                <a:latin typeface="Calibri Light" panose="020F0302020204030204" pitchFamily="34" charset="0"/>
              </a:rPr>
              <a:t>không đúng thẩm quyền</a:t>
            </a:r>
            <a:r>
              <a:rPr lang="vi-VN" b="0" i="1" u="none" strike="noStrike" baseline="0" smtClean="0">
                <a:solidFill>
                  <a:srgbClr val="002060"/>
                </a:solidFill>
                <a:latin typeface="Calibri Light" panose="020F0302020204030204" pitchFamily="34" charset="0"/>
              </a:rPr>
              <a:t>;</a:t>
            </a:r>
          </a:p>
          <a:p>
            <a:pPr marR="0" lvl="0" rtl="0"/>
            <a:r>
              <a:rPr lang="vi-VN" b="0" i="1" u="none" strike="noStrike" baseline="0" smtClean="0">
                <a:solidFill>
                  <a:srgbClr val="002060"/>
                </a:solidFill>
                <a:latin typeface="Calibri Light" panose="020F0302020204030204" pitchFamily="34" charset="0"/>
              </a:rPr>
              <a:t>d) </a:t>
            </a:r>
            <a:r>
              <a:rPr lang="vi-VN" b="1" i="1" u="none" strike="noStrike" baseline="0" smtClean="0">
                <a:solidFill>
                  <a:srgbClr val="002060"/>
                </a:solidFill>
                <a:latin typeface="Calibri Light" panose="020F0302020204030204" pitchFamily="34" charset="0"/>
              </a:rPr>
              <a:t>Không triển khai hoạt động giáo dục trong thời hạn quy đị</a:t>
            </a:r>
            <a:r>
              <a:rPr lang="vi-VN" b="0" i="1" u="none" strike="noStrike" baseline="0" smtClean="0">
                <a:solidFill>
                  <a:srgbClr val="002060"/>
                </a:solidFill>
                <a:latin typeface="Calibri Light" panose="020F0302020204030204" pitchFamily="34" charset="0"/>
              </a:rPr>
              <a:t>nh kể từ ngày được phép hoạt động giáo dục;</a:t>
            </a:r>
          </a:p>
          <a:p>
            <a:pPr marR="0" lvl="0" rtl="0"/>
            <a:r>
              <a:rPr lang="en-US" b="0" i="1" u="none" strike="noStrike" baseline="0" smtClean="0">
                <a:solidFill>
                  <a:srgbClr val="002060"/>
                </a:solidFill>
                <a:latin typeface="Calibri Light" panose="020F0302020204030204" pitchFamily="34" charset="0"/>
              </a:rPr>
              <a:t>đ) </a:t>
            </a:r>
            <a:r>
              <a:rPr lang="en-US" b="1" i="1" u="none" strike="noStrike" baseline="0" smtClean="0">
                <a:solidFill>
                  <a:srgbClr val="002060"/>
                </a:solidFill>
                <a:latin typeface="Calibri Light" panose="020F0302020204030204" pitchFamily="34" charset="0"/>
              </a:rPr>
              <a:t>Vi phạm quy định của pháp lu</a:t>
            </a:r>
            <a:r>
              <a:rPr lang="en-US" b="0" i="1" u="none" strike="noStrike" baseline="0" smtClean="0">
                <a:solidFill>
                  <a:srgbClr val="002060"/>
                </a:solidFill>
                <a:latin typeface="Calibri Light" panose="020F0302020204030204" pitchFamily="34" charset="0"/>
              </a:rPr>
              <a:t>ật về giáo dục bị xử phạt vi phạm hành chính ở mức độ phải đình chỉ;</a:t>
            </a:r>
          </a:p>
          <a:p>
            <a:pPr marR="0" lvl="0" rtl="0"/>
            <a:r>
              <a:rPr lang="vi-VN" b="0" i="1" u="none" strike="noStrike" baseline="0" smtClean="0">
                <a:solidFill>
                  <a:srgbClr val="002060"/>
                </a:solidFill>
                <a:latin typeface="Calibri Light" panose="020F0302020204030204" pitchFamily="34" charset="0"/>
              </a:rPr>
              <a:t>e) Trường hợp khác theo quy định của pháp luật.</a:t>
            </a:r>
          </a:p>
        </p:txBody>
      </p:sp>
    </p:spTree>
    <p:extLst>
      <p:ext uri="{BB962C8B-B14F-4D97-AF65-F5344CB8AC3E}">
        <p14:creationId xmlns:p14="http://schemas.microsoft.com/office/powerpoint/2010/main" val="2534941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vi-VN" b="1" i="1" u="none" strike="noStrike" kern="1600" baseline="0" smtClean="0">
                <a:solidFill>
                  <a:srgbClr val="C00000"/>
                </a:solidFill>
                <a:latin typeface="Arial" panose="020B0604020202020204" pitchFamily="34" charset="0"/>
              </a:rPr>
              <a:t>Điều 51. Sáp nhập, chia, tách, giải thể nhà trường</a:t>
            </a:r>
          </a:p>
        </p:txBody>
      </p:sp>
      <p:sp>
        <p:nvSpPr>
          <p:cNvPr id="5" name="Title 1"/>
          <p:cNvSpPr txBox="1">
            <a:spLocks/>
          </p:cNvSpPr>
          <p:nvPr/>
        </p:nvSpPr>
        <p:spPr>
          <a:xfrm>
            <a:off x="681445" y="2672896"/>
            <a:ext cx="11062064"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sz="4000" b="1" i="1" kern="1600" smtClean="0">
                <a:solidFill>
                  <a:srgbClr val="C00000"/>
                </a:solidFill>
                <a:latin typeface="Arial" panose="020B0604020202020204" pitchFamily="34" charset="0"/>
              </a:rPr>
              <a:t>Điều 52. Thẩm quyền, thủ tục thành lập hoặc cho phép thành lập; cho phép hoạt động giáo dục, đình chỉ hoạt động giáo dục; sáp nhập, chia, tách, giải thể nhà trường</a:t>
            </a:r>
            <a:endParaRPr lang="vi-VN" sz="4000" b="1" i="1" kern="1600">
              <a:solidFill>
                <a:srgbClr val="C00000"/>
              </a:solidFill>
              <a:latin typeface="Arial" panose="020B0604020202020204" pitchFamily="34" charset="0"/>
            </a:endParaRPr>
          </a:p>
        </p:txBody>
      </p:sp>
      <p:sp>
        <p:nvSpPr>
          <p:cNvPr id="6" name="Title 1"/>
          <p:cNvSpPr txBox="1">
            <a:spLocks/>
          </p:cNvSpPr>
          <p:nvPr/>
        </p:nvSpPr>
        <p:spPr>
          <a:xfrm>
            <a:off x="681445" y="480214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b="1" i="1" kern="1600" smtClean="0">
                <a:solidFill>
                  <a:srgbClr val="C00000"/>
                </a:solidFill>
                <a:latin typeface="Arial" panose="020B0604020202020204" pitchFamily="34" charset="0"/>
              </a:rPr>
              <a:t>Điều 53. Điều lệ, quy chế tổ chức và hoạt động của cơ sở giáo dục</a:t>
            </a:r>
            <a:endParaRPr lang="vi-VN" b="1" i="1" kern="1600">
              <a:solidFill>
                <a:srgbClr val="C00000"/>
              </a:solidFill>
              <a:latin typeface="Arial" panose="020B0604020202020204" pitchFamily="34" charset="0"/>
            </a:endParaRPr>
          </a:p>
        </p:txBody>
      </p:sp>
    </p:spTree>
    <p:extLst>
      <p:ext uri="{BB962C8B-B14F-4D97-AF65-F5344CB8AC3E}">
        <p14:creationId xmlns:p14="http://schemas.microsoft.com/office/powerpoint/2010/main" val="10656271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R="0" rtl="0"/>
            <a:r>
              <a:rPr lang="vi-VN" sz="4000" b="1" i="1" u="none" strike="noStrike" kern="1600" baseline="0" smtClean="0">
                <a:solidFill>
                  <a:srgbClr val="C00000"/>
                </a:solidFill>
                <a:latin typeface="Arial" panose="020B0604020202020204" pitchFamily="34" charset="0"/>
              </a:rPr>
              <a:t>Điều 54. Nhà đầu tư</a:t>
            </a:r>
            <a:endParaRPr lang="vi-VN" sz="4000" b="1" i="1" u="none" strike="noStrike" kern="1600" baseline="0" smtClean="0">
              <a:solidFill>
                <a:srgbClr val="C00000"/>
              </a:solidFill>
              <a:latin typeface="Times New Roman" panose="02020603050405020304" pitchFamily="18" charset="0"/>
            </a:endParaRPr>
          </a:p>
        </p:txBody>
      </p:sp>
      <p:sp>
        <p:nvSpPr>
          <p:cNvPr id="6" name="Title 1"/>
          <p:cNvSpPr txBox="1">
            <a:spLocks/>
          </p:cNvSpPr>
          <p:nvPr/>
        </p:nvSpPr>
        <p:spPr>
          <a:xfrm>
            <a:off x="838200" y="116284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sz="4000" b="1" i="1" kern="1600" smtClean="0">
                <a:solidFill>
                  <a:srgbClr val="C00000"/>
                </a:solidFill>
                <a:latin typeface="Arial" panose="020B0604020202020204" pitchFamily="34" charset="0"/>
              </a:rPr>
              <a:t>Điều 55. Hội đồng trường</a:t>
            </a:r>
            <a:endParaRPr lang="vi-VN" sz="4000" b="1" i="1" kern="1600">
              <a:solidFill>
                <a:srgbClr val="C00000"/>
              </a:solidFill>
              <a:latin typeface="Arial" panose="020B0604020202020204" pitchFamily="34" charset="0"/>
            </a:endParaRPr>
          </a:p>
        </p:txBody>
      </p:sp>
      <p:sp>
        <p:nvSpPr>
          <p:cNvPr id="7" name="Title 1"/>
          <p:cNvSpPr txBox="1">
            <a:spLocks/>
          </p:cNvSpPr>
          <p:nvPr/>
        </p:nvSpPr>
        <p:spPr>
          <a:xfrm>
            <a:off x="838200" y="218521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sz="4000" b="1" i="1" kern="1600" smtClean="0">
                <a:solidFill>
                  <a:srgbClr val="C00000"/>
                </a:solidFill>
                <a:latin typeface="Arial" panose="020B0604020202020204" pitchFamily="34" charset="0"/>
              </a:rPr>
              <a:t>Điều 56. Hiệu trưởng</a:t>
            </a:r>
            <a:endParaRPr lang="vi-VN" sz="4000" b="1" i="1" kern="1600">
              <a:solidFill>
                <a:srgbClr val="C00000"/>
              </a:solidFill>
              <a:latin typeface="Arial" panose="020B0604020202020204" pitchFamily="34" charset="0"/>
            </a:endParaRPr>
          </a:p>
        </p:txBody>
      </p:sp>
      <p:sp>
        <p:nvSpPr>
          <p:cNvPr id="8" name="Text Placeholder 2"/>
          <p:cNvSpPr>
            <a:spLocks noGrp="1"/>
          </p:cNvSpPr>
          <p:nvPr>
            <p:ph type="body" idx="1"/>
          </p:nvPr>
        </p:nvSpPr>
        <p:spPr>
          <a:xfrm>
            <a:off x="746760" y="3510780"/>
            <a:ext cx="10515600" cy="2171609"/>
          </a:xfrm>
        </p:spPr>
        <p:txBody>
          <a:bodyPr>
            <a:normAutofit/>
          </a:bodyPr>
          <a:lstStyle/>
          <a:p>
            <a:pPr marL="0" marR="0" lvl="0" indent="0" rtl="0">
              <a:buNone/>
            </a:pPr>
            <a:r>
              <a:rPr lang="en-US" b="1" i="1" u="none" strike="noStrike" baseline="0" smtClean="0">
                <a:solidFill>
                  <a:srgbClr val="002060"/>
                </a:solidFill>
                <a:latin typeface="Calibri Light" panose="020F0302020204030204" pitchFamily="34" charset="0"/>
              </a:rPr>
              <a:t>C</a:t>
            </a:r>
            <a:r>
              <a:rPr lang="vi-VN" b="1" i="1" u="none" strike="noStrike" baseline="0" smtClean="0">
                <a:solidFill>
                  <a:srgbClr val="002060"/>
                </a:solidFill>
                <a:latin typeface="Calibri Light" panose="020F0302020204030204" pitchFamily="34" charset="0"/>
              </a:rPr>
              <a:t>hịu trách nhiệm quản lý, điều hành các hoạt động của nhà trường, do cơ quan có thẩm quyền bổ nhiệm hoặc công nhận.</a:t>
            </a:r>
          </a:p>
          <a:p>
            <a:pPr marL="0" marR="0" lvl="0" indent="0" rtl="0">
              <a:buNone/>
            </a:pPr>
            <a:r>
              <a:rPr lang="en-US" b="1" i="1" u="none" strike="noStrike" baseline="0" smtClean="0">
                <a:solidFill>
                  <a:srgbClr val="002060"/>
                </a:solidFill>
                <a:latin typeface="Calibri Light" panose="020F0302020204030204" pitchFamily="34" charset="0"/>
              </a:rPr>
              <a:t>P</a:t>
            </a:r>
            <a:r>
              <a:rPr lang="vi-VN" b="1" i="1" u="none" strike="noStrike" baseline="0" smtClean="0">
                <a:solidFill>
                  <a:srgbClr val="002060"/>
                </a:solidFill>
                <a:latin typeface="Calibri Light" panose="020F0302020204030204" pitchFamily="34" charset="0"/>
              </a:rPr>
              <a:t>hải được đào tạo, bồi dưỡng về nghiệp vụ quản lý trường học và đạt chuẩn hiệu trưởng.</a:t>
            </a:r>
          </a:p>
        </p:txBody>
      </p:sp>
    </p:spTree>
    <p:extLst>
      <p:ext uri="{BB962C8B-B14F-4D97-AF65-F5344CB8AC3E}">
        <p14:creationId xmlns:p14="http://schemas.microsoft.com/office/powerpoint/2010/main" val="11517493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1" i="1" u="none" strike="noStrike" kern="1600" baseline="0" smtClean="0">
                <a:solidFill>
                  <a:srgbClr val="C00000"/>
                </a:solidFill>
                <a:latin typeface="Arial" panose="020B0604020202020204" pitchFamily="34" charset="0"/>
              </a:rPr>
              <a:t>Điều 2. Mục tiêu giáo dục</a:t>
            </a:r>
          </a:p>
        </p:txBody>
      </p:sp>
      <p:sp>
        <p:nvSpPr>
          <p:cNvPr id="3" name="Text Placeholder 2"/>
          <p:cNvSpPr>
            <a:spLocks noGrp="1"/>
          </p:cNvSpPr>
          <p:nvPr>
            <p:ph type="body" idx="1"/>
          </p:nvPr>
        </p:nvSpPr>
        <p:spPr/>
        <p:txBody>
          <a:bodyPr>
            <a:normAutofit lnSpcReduction="10000"/>
          </a:bodyPr>
          <a:lstStyle/>
          <a:p>
            <a:pPr marR="0" lvl="0" rtl="0">
              <a:lnSpc>
                <a:spcPct val="150000"/>
              </a:lnSpc>
            </a:pPr>
            <a:r>
              <a:rPr lang="vi-VN" b="1" i="1" u="none" strike="noStrike" baseline="0" smtClean="0">
                <a:solidFill>
                  <a:srgbClr val="002060"/>
                </a:solidFill>
                <a:latin typeface="Calibri Light" panose="020F0302020204030204" pitchFamily="34" charset="0"/>
              </a:rPr>
              <a:t>Mục tiêu giáo dục nhằm phát triển toàn diện con người Việt Nam có đạo đức, tri thức, văn hóa, sức khỏe, thẩm mỹ và nghề nghiệp; có phẩm chất, năng lực và ý thức công dân; có lòng yêu nước, tinh thần dân tộc, trung thành với lý tưởng độc lập dân tộc và chủ nghĩa xã hội; phát huy tiềm năng, khả năng sáng tạo của mỗi cá nhân; nâng cao dân trí, phát triển nguồn nhân lực, bồi dưỡng nhân tài, đáp ứng yêu cầu của sự nghiệp xây dựng, bảo vệ Tổ quốc và hội nhập quốc tế</a:t>
            </a:r>
            <a:r>
              <a:rPr lang="vi-VN" b="1" i="1" u="none" strike="noStrike" baseline="0" smtClean="0">
                <a:solidFill>
                  <a:srgbClr val="002060"/>
                </a:solidFill>
                <a:latin typeface="Times New Roman" panose="02020603050405020304" pitchFamily="18" charset="0"/>
              </a:rPr>
              <a:t>.</a:t>
            </a:r>
          </a:p>
        </p:txBody>
      </p:sp>
    </p:spTree>
    <p:extLst>
      <p:ext uri="{BB962C8B-B14F-4D97-AF65-F5344CB8AC3E}">
        <p14:creationId xmlns:p14="http://schemas.microsoft.com/office/powerpoint/2010/main" val="12057607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1263" y="1452766"/>
            <a:ext cx="10515600" cy="1325563"/>
          </a:xfrm>
        </p:spPr>
        <p:txBody>
          <a:bodyPr>
            <a:normAutofit/>
          </a:bodyPr>
          <a:lstStyle/>
          <a:p>
            <a:pPr marR="0" rtl="0"/>
            <a:r>
              <a:rPr lang="vi-VN" sz="4000" b="1" i="1" u="none" strike="noStrike" kern="1600" baseline="0" smtClean="0">
                <a:solidFill>
                  <a:srgbClr val="C00000"/>
                </a:solidFill>
                <a:latin typeface="Arial" panose="020B0604020202020204" pitchFamily="34" charset="0"/>
              </a:rPr>
              <a:t>Điều 57. Hội đồng tư vấn trong nhà trường</a:t>
            </a:r>
          </a:p>
        </p:txBody>
      </p:sp>
      <p:sp>
        <p:nvSpPr>
          <p:cNvPr id="5" name="Title 1"/>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sz="4000" b="1" i="1" kern="1600" smtClean="0">
                <a:solidFill>
                  <a:srgbClr val="C00000"/>
                </a:solidFill>
                <a:latin typeface="Arial" panose="020B0604020202020204" pitchFamily="34" charset="0"/>
              </a:rPr>
              <a:t>Điều 58. Tổ </a:t>
            </a:r>
            <a:r>
              <a:rPr lang="vi-VN" sz="3600" b="1" i="1" kern="1600" smtClean="0">
                <a:solidFill>
                  <a:srgbClr val="C00000"/>
                </a:solidFill>
                <a:latin typeface="Arial" panose="020B0604020202020204" pitchFamily="34" charset="0"/>
              </a:rPr>
              <a:t>chức</a:t>
            </a:r>
            <a:r>
              <a:rPr lang="vi-VN" sz="4000" b="1" i="1" kern="1600" smtClean="0">
                <a:solidFill>
                  <a:srgbClr val="C00000"/>
                </a:solidFill>
                <a:latin typeface="Arial" panose="020B0604020202020204" pitchFamily="34" charset="0"/>
              </a:rPr>
              <a:t> Đảng trong nhà trường</a:t>
            </a:r>
            <a:endParaRPr lang="vi-VN" sz="4000" b="1" i="1" kern="1600">
              <a:solidFill>
                <a:srgbClr val="C00000"/>
              </a:solidFill>
              <a:latin typeface="Arial" panose="020B0604020202020204" pitchFamily="34" charset="0"/>
            </a:endParaRPr>
          </a:p>
        </p:txBody>
      </p:sp>
      <p:sp>
        <p:nvSpPr>
          <p:cNvPr id="6" name="Title 1"/>
          <p:cNvSpPr txBox="1">
            <a:spLocks/>
          </p:cNvSpPr>
          <p:nvPr/>
        </p:nvSpPr>
        <p:spPr>
          <a:xfrm>
            <a:off x="711926" y="265548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sz="4000" b="1" i="1" kern="1600" smtClean="0">
                <a:solidFill>
                  <a:srgbClr val="C00000"/>
                </a:solidFill>
                <a:latin typeface="Arial" panose="020B0604020202020204" pitchFamily="34" charset="0"/>
              </a:rPr>
              <a:t>Điều 59. Đoàn thể, tổ chức xã hội trong nhà trường</a:t>
            </a:r>
            <a:endParaRPr lang="vi-VN" sz="4000" b="1" i="1" kern="1600">
              <a:solidFill>
                <a:srgbClr val="C00000"/>
              </a:solidFill>
              <a:latin typeface="Arial" panose="020B0604020202020204" pitchFamily="34" charset="0"/>
            </a:endParaRPr>
          </a:p>
        </p:txBody>
      </p:sp>
    </p:spTree>
    <p:extLst>
      <p:ext uri="{BB962C8B-B14F-4D97-AF65-F5344CB8AC3E}">
        <p14:creationId xmlns:p14="http://schemas.microsoft.com/office/powerpoint/2010/main" val="107780015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vi-VN" b="1" i="1" u="none" strike="noStrike" kern="1600" baseline="0" smtClean="0">
                <a:solidFill>
                  <a:srgbClr val="C00000"/>
                </a:solidFill>
                <a:latin typeface="Arial" panose="020B0604020202020204" pitchFamily="34" charset="0"/>
              </a:rPr>
              <a:t>Điều 60. Nhiệm vụ và quyền hạn của nhà trường</a:t>
            </a:r>
          </a:p>
        </p:txBody>
      </p:sp>
      <p:sp>
        <p:nvSpPr>
          <p:cNvPr id="3" name="Text Placeholder 2"/>
          <p:cNvSpPr>
            <a:spLocks noGrp="1"/>
          </p:cNvSpPr>
          <p:nvPr>
            <p:ph type="body" idx="1"/>
          </p:nvPr>
        </p:nvSpPr>
        <p:spPr/>
        <p:txBody>
          <a:bodyPr>
            <a:normAutofit/>
          </a:bodyPr>
          <a:lstStyle/>
          <a:p>
            <a:pPr marR="0" lvl="0" rtl="0"/>
            <a:r>
              <a:rPr lang="en-US" b="0" i="1" u="none" strike="noStrike" baseline="0" smtClean="0">
                <a:solidFill>
                  <a:srgbClr val="002060"/>
                </a:solidFill>
                <a:latin typeface="Calibri Light" panose="020F0302020204030204" pitchFamily="34" charset="0"/>
              </a:rPr>
              <a:t>C</a:t>
            </a:r>
            <a:r>
              <a:rPr lang="vi-VN" b="0" i="1" u="none" strike="noStrike" baseline="0" smtClean="0">
                <a:solidFill>
                  <a:srgbClr val="002060"/>
                </a:solidFill>
                <a:latin typeface="Calibri Light" panose="020F0302020204030204" pitchFamily="34" charset="0"/>
              </a:rPr>
              <a:t>ông khai mục tiêu, chương trình, kế hoạch giáo dục, điều kiện bảo đảm chất lượng giáo dục, kết quả đánh giá và kiểm định chất lượng giáo dục</a:t>
            </a:r>
            <a:endParaRPr lang="en-US" b="0" i="1" u="none" strike="noStrike" baseline="0" smtClean="0">
              <a:solidFill>
                <a:srgbClr val="002060"/>
              </a:solidFill>
              <a:latin typeface="Calibri Light" panose="020F0302020204030204" pitchFamily="34" charset="0"/>
            </a:endParaRPr>
          </a:p>
          <a:p>
            <a:pPr marR="0" lvl="0" rtl="0"/>
            <a:r>
              <a:rPr lang="en-US" b="0" i="1" u="none" strike="noStrike" baseline="0" smtClean="0">
                <a:solidFill>
                  <a:srgbClr val="002060"/>
                </a:solidFill>
                <a:latin typeface="Calibri Light" panose="020F0302020204030204" pitchFamily="34" charset="0"/>
              </a:rPr>
              <a:t>Tổ chức tuyển sinh, giáo dục, đào tạo, nghiên cứu khoa học </a:t>
            </a:r>
          </a:p>
          <a:p>
            <a:pPr marR="0" lvl="0" rtl="0"/>
            <a:r>
              <a:rPr lang="vi-VN" b="0" i="1" u="none" strike="noStrike" baseline="0" smtClean="0">
                <a:solidFill>
                  <a:srgbClr val="002060"/>
                </a:solidFill>
                <a:latin typeface="Calibri Light" panose="020F0302020204030204" pitchFamily="34" charset="0"/>
              </a:rPr>
              <a:t>Chủ động đề xuất nhu cầu, tham gia tuyển dụng, người lao động</a:t>
            </a:r>
            <a:r>
              <a:rPr lang="en-US" b="0" i="1" u="none" strike="noStrike" baseline="0" smtClean="0">
                <a:solidFill>
                  <a:srgbClr val="002060"/>
                </a:solidFill>
                <a:latin typeface="Calibri Light" panose="020F0302020204030204" pitchFamily="34" charset="0"/>
              </a:rPr>
              <a:t>;</a:t>
            </a:r>
            <a:r>
              <a:rPr lang="en-US" b="0" i="1" u="none" strike="noStrike" smtClean="0">
                <a:solidFill>
                  <a:srgbClr val="002060"/>
                </a:solidFill>
                <a:latin typeface="Calibri Light" panose="020F0302020204030204" pitchFamily="34" charset="0"/>
              </a:rPr>
              <a:t> </a:t>
            </a:r>
            <a:r>
              <a:rPr lang="vi-VN" b="0" i="1" u="none" strike="noStrike" baseline="0" smtClean="0">
                <a:solidFill>
                  <a:srgbClr val="002060"/>
                </a:solidFill>
                <a:latin typeface="Calibri Light" panose="020F0302020204030204" pitchFamily="34" charset="0"/>
              </a:rPr>
              <a:t>quản lý, sử dụng nhà giáo, người lao động; quản lý người học;</a:t>
            </a:r>
          </a:p>
          <a:p>
            <a:pPr marR="0" lvl="0" rtl="0"/>
            <a:r>
              <a:rPr lang="vi-VN" b="0" i="1" u="none" strike="noStrike" baseline="0" smtClean="0">
                <a:solidFill>
                  <a:srgbClr val="002060"/>
                </a:solidFill>
                <a:latin typeface="Calibri Light" panose="020F0302020204030204" pitchFamily="34" charset="0"/>
              </a:rPr>
              <a:t> Huy động, quản lý, sử dụng nguồn lực theo quy định theo yêu cầu chuẩn hóa, hiện đại hóa;</a:t>
            </a:r>
          </a:p>
          <a:p>
            <a:pPr marR="0" lvl="0" rtl="0"/>
            <a:r>
              <a:rPr lang="en-US" b="0" i="1" u="none" strike="noStrike" baseline="0" smtClean="0">
                <a:solidFill>
                  <a:srgbClr val="002060"/>
                </a:solidFill>
                <a:latin typeface="Calibri Light" panose="020F0302020204030204" pitchFamily="34" charset="0"/>
              </a:rPr>
              <a:t>C</a:t>
            </a:r>
            <a:r>
              <a:rPr lang="vi-VN" b="0" i="1" u="none" strike="noStrike" baseline="0" smtClean="0">
                <a:solidFill>
                  <a:srgbClr val="002060"/>
                </a:solidFill>
                <a:latin typeface="Calibri Light" panose="020F0302020204030204" pitchFamily="34" charset="0"/>
              </a:rPr>
              <a:t>ó trách nhiệm giải trình với xã hội, người học, cơ quan quản lý</a:t>
            </a:r>
          </a:p>
        </p:txBody>
      </p:sp>
    </p:spTree>
    <p:extLst>
      <p:ext uri="{BB962C8B-B14F-4D97-AF65-F5344CB8AC3E}">
        <p14:creationId xmlns:p14="http://schemas.microsoft.com/office/powerpoint/2010/main" val="24354844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074" y="1777774"/>
            <a:ext cx="11035936" cy="1325563"/>
          </a:xfrm>
        </p:spPr>
        <p:txBody>
          <a:bodyPr>
            <a:noAutofit/>
          </a:bodyPr>
          <a:lstStyle/>
          <a:p>
            <a:pPr marR="0" rtl="0"/>
            <a:r>
              <a:rPr lang="vi-VN" sz="3600" b="1" i="1" u="none" strike="noStrike" kern="1600" baseline="0" smtClean="0">
                <a:solidFill>
                  <a:srgbClr val="C00000"/>
                </a:solidFill>
                <a:latin typeface="Arial" panose="020B0604020202020204" pitchFamily="34" charset="0"/>
              </a:rPr>
              <a:t>Điều 61. Trường phổ thông dân tộc nội trú, trường phổ thông dân tộc bán trú, trường dự bị đại học</a:t>
            </a:r>
          </a:p>
        </p:txBody>
      </p:sp>
      <p:sp>
        <p:nvSpPr>
          <p:cNvPr id="5" name="Title 1"/>
          <p:cNvSpPr txBox="1">
            <a:spLocks/>
          </p:cNvSpPr>
          <p:nvPr/>
        </p:nvSpPr>
        <p:spPr>
          <a:xfrm>
            <a:off x="990599" y="452211"/>
            <a:ext cx="1085741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sz="4000" b="1" i="1" kern="1600" smtClean="0">
                <a:solidFill>
                  <a:srgbClr val="C00000"/>
                </a:solidFill>
                <a:latin typeface="Arial" panose="020B0604020202020204" pitchFamily="34" charset="0"/>
              </a:rPr>
              <a:t>Điều 62. Trường chuyên, trường năng khiếu</a:t>
            </a:r>
            <a:endParaRPr lang="vi-VN" sz="4000" b="1" i="1" kern="1600">
              <a:solidFill>
                <a:srgbClr val="C00000"/>
              </a:solidFill>
              <a:latin typeface="Arial" panose="020B0604020202020204" pitchFamily="34" charset="0"/>
            </a:endParaRPr>
          </a:p>
        </p:txBody>
      </p:sp>
      <p:sp>
        <p:nvSpPr>
          <p:cNvPr id="6" name="Title 1"/>
          <p:cNvSpPr txBox="1">
            <a:spLocks/>
          </p:cNvSpPr>
          <p:nvPr/>
        </p:nvSpPr>
        <p:spPr>
          <a:xfrm>
            <a:off x="642257" y="3317368"/>
            <a:ext cx="11205753"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sz="3600" b="1" i="1" kern="1600" smtClean="0">
                <a:solidFill>
                  <a:srgbClr val="C00000"/>
                </a:solidFill>
                <a:latin typeface="Arial" panose="020B0604020202020204" pitchFamily="34" charset="0"/>
              </a:rPr>
              <a:t>Điều 63. Trường, lớp dành cho người khuyết tật</a:t>
            </a:r>
            <a:endParaRPr lang="vi-VN" sz="3600" b="1" i="1" kern="1600">
              <a:solidFill>
                <a:srgbClr val="C00000"/>
              </a:solidFill>
              <a:latin typeface="Arial" panose="020B0604020202020204" pitchFamily="34" charset="0"/>
            </a:endParaRPr>
          </a:p>
        </p:txBody>
      </p:sp>
      <p:pic>
        <p:nvPicPr>
          <p:cNvPr id="3" name="Picture 2"/>
          <p:cNvPicPr>
            <a:picLocks noChangeAspect="1"/>
          </p:cNvPicPr>
          <p:nvPr/>
        </p:nvPicPr>
        <p:blipFill>
          <a:blip r:embed="rId2"/>
          <a:stretch>
            <a:fillRect/>
          </a:stretch>
        </p:blipFill>
        <p:spPr>
          <a:xfrm>
            <a:off x="381000" y="4300119"/>
            <a:ext cx="9063446" cy="1113685"/>
          </a:xfrm>
          <a:prstGeom prst="rect">
            <a:avLst/>
          </a:prstGeom>
        </p:spPr>
      </p:pic>
      <p:sp>
        <p:nvSpPr>
          <p:cNvPr id="7" name="Title 1"/>
          <p:cNvSpPr txBox="1">
            <a:spLocks/>
          </p:cNvSpPr>
          <p:nvPr/>
        </p:nvSpPr>
        <p:spPr>
          <a:xfrm>
            <a:off x="642257" y="507099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sz="4000" b="1" i="1" kern="1600" smtClean="0">
                <a:solidFill>
                  <a:srgbClr val="C00000"/>
                </a:solidFill>
                <a:latin typeface="Arial" panose="020B0604020202020204" pitchFamily="34" charset="0"/>
              </a:rPr>
              <a:t>Điều 65. Cơ sở giáo dục khác</a:t>
            </a:r>
            <a:endParaRPr lang="vi-VN" sz="4000" b="1" i="1" kern="1600">
              <a:solidFill>
                <a:srgbClr val="C00000"/>
              </a:solidFill>
              <a:latin typeface="Arial" panose="020B0604020202020204" pitchFamily="34" charset="0"/>
            </a:endParaRPr>
          </a:p>
        </p:txBody>
      </p:sp>
    </p:spTree>
    <p:extLst>
      <p:ext uri="{BB962C8B-B14F-4D97-AF65-F5344CB8AC3E}">
        <p14:creationId xmlns:p14="http://schemas.microsoft.com/office/powerpoint/2010/main" val="170873719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134291" y="78749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i="1" kern="1600" smtClean="0">
                <a:solidFill>
                  <a:srgbClr val="C00000"/>
                </a:solidFill>
                <a:latin typeface="Arial" panose="020B0604020202020204" pitchFamily="34" charset="0"/>
              </a:rPr>
              <a:t>Điều 66. Vị trí, vai trò của nhà giáo</a:t>
            </a:r>
            <a:endParaRPr lang="en-US" b="1" i="1" kern="1600">
              <a:solidFill>
                <a:srgbClr val="C00000"/>
              </a:solidFill>
              <a:latin typeface="Arial" panose="020B0604020202020204" pitchFamily="34" charset="0"/>
            </a:endParaRPr>
          </a:p>
        </p:txBody>
      </p:sp>
      <p:sp>
        <p:nvSpPr>
          <p:cNvPr id="7" name="Text Placeholder 2"/>
          <p:cNvSpPr>
            <a:spLocks noGrp="1"/>
          </p:cNvSpPr>
          <p:nvPr>
            <p:ph type="body" idx="1"/>
          </p:nvPr>
        </p:nvSpPr>
        <p:spPr>
          <a:xfrm>
            <a:off x="807720" y="2504895"/>
            <a:ext cx="10515600" cy="2419804"/>
          </a:xfrm>
        </p:spPr>
        <p:txBody>
          <a:bodyPr/>
          <a:lstStyle/>
          <a:p>
            <a:pPr marR="0" lvl="0" rtl="0"/>
            <a:r>
              <a:rPr lang="vi-VN" b="0" i="1" u="none" strike="noStrike" baseline="0" smtClean="0">
                <a:solidFill>
                  <a:srgbClr val="002060"/>
                </a:solidFill>
                <a:latin typeface="Calibri Light" panose="020F0302020204030204" pitchFamily="34" charset="0"/>
              </a:rPr>
              <a:t>Nhà giáo giảng dạy ở cơ sở giáo dục mầm non, giáo dục phổ thông, cơ sở giáo dục khác, giảng dạy trình độ sơ cấp, trung cấp gọi là giáo viên; nhà giáo giảng dạy từ trình độ cao đẳng trở lên gọi là giảng viên.</a:t>
            </a:r>
          </a:p>
          <a:p>
            <a:pPr marR="0" lvl="0" rtl="0"/>
            <a:r>
              <a:rPr lang="vi-VN" b="0" i="1" u="none" strike="noStrike" baseline="0" smtClean="0">
                <a:solidFill>
                  <a:srgbClr val="002060"/>
                </a:solidFill>
                <a:latin typeface="Calibri Light" panose="020F0302020204030204" pitchFamily="34" charset="0"/>
              </a:rPr>
              <a:t>2. Nhà giáo có vai trò quyết định trong việc bảo đảm chất lượng giáo dục, có vị thế quan trọng trong xã hội, được xã hội tôn vinh.</a:t>
            </a:r>
          </a:p>
        </p:txBody>
      </p:sp>
    </p:spTree>
    <p:extLst>
      <p:ext uri="{BB962C8B-B14F-4D97-AF65-F5344CB8AC3E}">
        <p14:creationId xmlns:p14="http://schemas.microsoft.com/office/powerpoint/2010/main" val="143138251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1" i="1" u="none" strike="noStrike" kern="1600" baseline="0" smtClean="0">
                <a:solidFill>
                  <a:srgbClr val="C00000"/>
                </a:solidFill>
                <a:latin typeface="Arial" panose="020B0604020202020204" pitchFamily="34" charset="0"/>
              </a:rPr>
              <a:t>Điều 67. Tiêu chuẩn của nhà giáo</a:t>
            </a:r>
          </a:p>
        </p:txBody>
      </p:sp>
      <p:sp>
        <p:nvSpPr>
          <p:cNvPr id="3" name="Text Placeholder 2"/>
          <p:cNvSpPr>
            <a:spLocks noGrp="1"/>
          </p:cNvSpPr>
          <p:nvPr>
            <p:ph type="body" idx="1"/>
          </p:nvPr>
        </p:nvSpPr>
        <p:spPr>
          <a:xfrm>
            <a:off x="838200" y="1825625"/>
            <a:ext cx="10515600" cy="2106295"/>
          </a:xfrm>
        </p:spPr>
        <p:txBody>
          <a:bodyPr/>
          <a:lstStyle/>
          <a:p>
            <a:pPr marR="0" lvl="0" rtl="0"/>
            <a:r>
              <a:rPr lang="vi-VN" b="1" i="1" u="none" strike="noStrike" baseline="0" smtClean="0">
                <a:solidFill>
                  <a:srgbClr val="002060"/>
                </a:solidFill>
                <a:latin typeface="Calibri Light" panose="020F0302020204030204" pitchFamily="34" charset="0"/>
              </a:rPr>
              <a:t>1. Có phẩm chất, tư tưởng, đạo đức tốt;</a:t>
            </a:r>
          </a:p>
          <a:p>
            <a:pPr marR="0" lvl="0" rtl="0"/>
            <a:r>
              <a:rPr lang="en-US" b="1" i="1" u="none" strike="noStrike" baseline="0" smtClean="0">
                <a:solidFill>
                  <a:srgbClr val="002060"/>
                </a:solidFill>
                <a:latin typeface="Calibri Light" panose="020F0302020204030204" pitchFamily="34" charset="0"/>
              </a:rPr>
              <a:t>2. Đáp ứng chuẩn nghề nghiệp theo vị trí việc làm;</a:t>
            </a:r>
          </a:p>
          <a:p>
            <a:pPr marR="0" lvl="0" rtl="0"/>
            <a:r>
              <a:rPr lang="en-US" b="1" i="1" u="none" strike="noStrike" baseline="0" smtClean="0">
                <a:solidFill>
                  <a:srgbClr val="002060"/>
                </a:solidFill>
                <a:latin typeface="Calibri Light" panose="020F0302020204030204" pitchFamily="34" charset="0"/>
              </a:rPr>
              <a:t>3. Có kỹ năng cập nhật, nâng cao năng lực chuyên môn, nghiệp vụ;</a:t>
            </a:r>
          </a:p>
          <a:p>
            <a:pPr marR="0" lvl="0" rtl="0"/>
            <a:r>
              <a:rPr lang="en-US" b="1" i="1" u="none" strike="noStrike" baseline="0" smtClean="0">
                <a:solidFill>
                  <a:srgbClr val="002060"/>
                </a:solidFill>
                <a:latin typeface="Calibri Light" panose="020F0302020204030204" pitchFamily="34" charset="0"/>
              </a:rPr>
              <a:t>4. Bảo đảm sức khỏe theo yêu cầu nghề nghiệp.</a:t>
            </a:r>
          </a:p>
        </p:txBody>
      </p:sp>
      <p:sp>
        <p:nvSpPr>
          <p:cNvPr id="4" name="Title 1"/>
          <p:cNvSpPr txBox="1">
            <a:spLocks/>
          </p:cNvSpPr>
          <p:nvPr/>
        </p:nvSpPr>
        <p:spPr>
          <a:xfrm>
            <a:off x="838200" y="433187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b="1" i="1" kern="1600" smtClean="0">
                <a:solidFill>
                  <a:srgbClr val="C00000"/>
                </a:solidFill>
                <a:latin typeface="Arial" panose="020B0604020202020204" pitchFamily="34" charset="0"/>
              </a:rPr>
              <a:t>Điều 68. Giáo sư, phó giáo sư</a:t>
            </a:r>
            <a:endParaRPr lang="vi-VN" b="1" i="1" kern="1600">
              <a:solidFill>
                <a:srgbClr val="C00000"/>
              </a:solidFill>
              <a:latin typeface="Times New Roman" panose="02020603050405020304" pitchFamily="18" charset="0"/>
            </a:endParaRPr>
          </a:p>
        </p:txBody>
      </p:sp>
    </p:spTree>
    <p:extLst>
      <p:ext uri="{BB962C8B-B14F-4D97-AF65-F5344CB8AC3E}">
        <p14:creationId xmlns:p14="http://schemas.microsoft.com/office/powerpoint/2010/main" val="219175532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1" i="1" u="none" strike="noStrike" kern="1600" baseline="0" smtClean="0">
                <a:solidFill>
                  <a:srgbClr val="C00000"/>
                </a:solidFill>
                <a:latin typeface="Arial" panose="020B0604020202020204" pitchFamily="34" charset="0"/>
              </a:rPr>
              <a:t>Điều 69. Nhiệm vụ của nhà giáo</a:t>
            </a:r>
          </a:p>
        </p:txBody>
      </p:sp>
      <p:sp>
        <p:nvSpPr>
          <p:cNvPr id="3" name="Text Placeholder 2"/>
          <p:cNvSpPr>
            <a:spLocks noGrp="1"/>
          </p:cNvSpPr>
          <p:nvPr>
            <p:ph type="body" idx="1"/>
          </p:nvPr>
        </p:nvSpPr>
        <p:spPr/>
        <p:txBody>
          <a:bodyPr/>
          <a:lstStyle/>
          <a:p>
            <a:pPr marR="0" lvl="0" rtl="0"/>
            <a:r>
              <a:rPr lang="vi-VN" b="1" i="1" u="none" strike="noStrike" baseline="0" smtClean="0">
                <a:solidFill>
                  <a:srgbClr val="002060"/>
                </a:solidFill>
                <a:latin typeface="Calibri Light" panose="020F0302020204030204" pitchFamily="34" charset="0"/>
              </a:rPr>
              <a:t>1. Giảng dạy, giáo dục theo mục tiêu, nguyên lý giáo dục</a:t>
            </a:r>
          </a:p>
          <a:p>
            <a:pPr marR="0" lvl="0" rtl="0"/>
            <a:r>
              <a:rPr lang="vi-VN" b="1" i="1" u="none" strike="noStrike" baseline="0" smtClean="0">
                <a:solidFill>
                  <a:srgbClr val="002060"/>
                </a:solidFill>
                <a:latin typeface="Calibri Light" panose="020F0302020204030204" pitchFamily="34" charset="0"/>
              </a:rPr>
              <a:t>2. Gương mẫu thực hiện nghĩa vụ công dân, điều lệ nhà trường, quy tắc ứng xử của nhà giáo.</a:t>
            </a:r>
          </a:p>
          <a:p>
            <a:pPr marR="0" lvl="0" rtl="0"/>
            <a:r>
              <a:rPr lang="vi-VN" b="1" i="1" u="none" strike="noStrike" baseline="0" smtClean="0">
                <a:solidFill>
                  <a:srgbClr val="002060"/>
                </a:solidFill>
                <a:latin typeface="Calibri Light" panose="020F0302020204030204" pitchFamily="34" charset="0"/>
              </a:rPr>
              <a:t>3. Giữ gìn phẩm chất, uy tín, danh dự của nhà giáo; tôn trọng, đối xử công bằng với người học; bảo vệ các quyền, lợi ích chính đáng của người học.</a:t>
            </a:r>
          </a:p>
          <a:p>
            <a:pPr marR="0" lvl="0" rtl="0"/>
            <a:r>
              <a:rPr lang="vi-VN" b="1" i="1" u="none" strike="noStrike" baseline="0" smtClean="0">
                <a:solidFill>
                  <a:srgbClr val="002060"/>
                </a:solidFill>
                <a:latin typeface="Calibri Light" panose="020F0302020204030204" pitchFamily="34" charset="0"/>
              </a:rPr>
              <a:t>4. Học tập, rèn luyện để nâng cao phẩm chất đạo đức, trình độ chính trị, chuyên môn, nghiệp vụ, đổi mới phương pháp giảng dạy, nêu gương tốt cho người học.</a:t>
            </a:r>
          </a:p>
        </p:txBody>
      </p:sp>
    </p:spTree>
    <p:extLst>
      <p:ext uri="{BB962C8B-B14F-4D97-AF65-F5344CB8AC3E}">
        <p14:creationId xmlns:p14="http://schemas.microsoft.com/office/powerpoint/2010/main" val="270012791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1" i="1" u="none" strike="noStrike" kern="1600" baseline="0" smtClean="0">
                <a:solidFill>
                  <a:srgbClr val="C00000"/>
                </a:solidFill>
                <a:latin typeface="Arial" panose="020B0604020202020204" pitchFamily="34" charset="0"/>
              </a:rPr>
              <a:t>Điều 70. Quyền của nhà giáo</a:t>
            </a:r>
          </a:p>
        </p:txBody>
      </p:sp>
      <p:sp>
        <p:nvSpPr>
          <p:cNvPr id="3" name="Text Placeholder 2"/>
          <p:cNvSpPr>
            <a:spLocks noGrp="1"/>
          </p:cNvSpPr>
          <p:nvPr>
            <p:ph type="body" idx="1"/>
          </p:nvPr>
        </p:nvSpPr>
        <p:spPr/>
        <p:txBody>
          <a:bodyPr/>
          <a:lstStyle/>
          <a:p>
            <a:pPr marR="0" lvl="0" rtl="0"/>
            <a:r>
              <a:rPr lang="vi-VN" b="1" i="1" u="none" strike="noStrike" baseline="0" smtClean="0">
                <a:solidFill>
                  <a:srgbClr val="002060"/>
                </a:solidFill>
                <a:latin typeface="Calibri Light" panose="020F0302020204030204" pitchFamily="34" charset="0"/>
              </a:rPr>
              <a:t>1. Được giảng dạy </a:t>
            </a:r>
            <a:endParaRPr lang="en-US" b="1" i="1" u="none" strike="noStrike" baseline="0" smtClean="0">
              <a:solidFill>
                <a:srgbClr val="002060"/>
              </a:solidFill>
              <a:latin typeface="Calibri Light" panose="020F0302020204030204" pitchFamily="34" charset="0"/>
            </a:endParaRPr>
          </a:p>
          <a:p>
            <a:pPr marR="0" lvl="0" rtl="0"/>
            <a:r>
              <a:rPr lang="vi-VN" b="1" i="1" u="none" strike="noStrike" baseline="0" smtClean="0">
                <a:solidFill>
                  <a:srgbClr val="002060"/>
                </a:solidFill>
                <a:latin typeface="Calibri Light" panose="020F0302020204030204" pitchFamily="34" charset="0"/>
              </a:rPr>
              <a:t>2. </a:t>
            </a:r>
            <a:r>
              <a:rPr lang="vi-VN" b="1" i="1" strike="noStrike" baseline="0" smtClean="0">
                <a:solidFill>
                  <a:srgbClr val="002060"/>
                </a:solidFill>
                <a:latin typeface="Calibri Light" panose="020F0302020204030204" pitchFamily="34" charset="0"/>
              </a:rPr>
              <a:t>Được đào tạo, bồi dưỡng </a:t>
            </a:r>
            <a:r>
              <a:rPr lang="vi-VN" b="1" i="1" u="none" strike="noStrike" baseline="0" smtClean="0">
                <a:solidFill>
                  <a:srgbClr val="002060"/>
                </a:solidFill>
                <a:latin typeface="Calibri Light" panose="020F0302020204030204" pitchFamily="34" charset="0"/>
              </a:rPr>
              <a:t>nâng cao trình độ chính trị, chuyên môn, nghiệp vụ</a:t>
            </a:r>
            <a:r>
              <a:rPr lang="vi-VN" b="1" i="1" u="none" strike="noStrike" baseline="0" smtClean="0">
                <a:solidFill>
                  <a:srgbClr val="002060"/>
                </a:solidFill>
                <a:latin typeface="Times New Roman" panose="02020603050405020304" pitchFamily="18" charset="0"/>
              </a:rPr>
              <a:t>.</a:t>
            </a:r>
          </a:p>
          <a:p>
            <a:pPr marR="0" lvl="0" rtl="0"/>
            <a:r>
              <a:rPr lang="vi-VN" b="1" i="1" u="none" strike="noStrike" baseline="0" smtClean="0">
                <a:solidFill>
                  <a:srgbClr val="002060"/>
                </a:solidFill>
                <a:latin typeface="Calibri Light" panose="020F0302020204030204" pitchFamily="34" charset="0"/>
              </a:rPr>
              <a:t>3. Được hợp đồng thỉnh giảng, nghiên cứu khoa học tại cơ sở giáo dục khác hoặc cơ sở nghiên cứu khoa học.</a:t>
            </a:r>
          </a:p>
          <a:p>
            <a:pPr marR="0" lvl="0" rtl="0"/>
            <a:r>
              <a:rPr lang="vi-VN" b="1" i="1" u="none" strike="noStrike" baseline="0" smtClean="0">
                <a:solidFill>
                  <a:srgbClr val="002060"/>
                </a:solidFill>
                <a:latin typeface="Calibri Light" panose="020F0302020204030204" pitchFamily="34" charset="0"/>
              </a:rPr>
              <a:t>4. </a:t>
            </a:r>
            <a:r>
              <a:rPr lang="vi-VN" b="1" i="1" u="sng" strike="noStrike" baseline="0" smtClean="0">
                <a:solidFill>
                  <a:srgbClr val="002060"/>
                </a:solidFill>
                <a:latin typeface="Calibri Light" panose="020F0302020204030204" pitchFamily="34" charset="0"/>
              </a:rPr>
              <a:t>Được tôn trọng, bảo vệ nhân phẩm, danh dự và thân thể</a:t>
            </a:r>
            <a:r>
              <a:rPr lang="vi-VN" b="1" i="1" u="none" strike="noStrike" baseline="0" smtClean="0">
                <a:solidFill>
                  <a:srgbClr val="002060"/>
                </a:solidFill>
                <a:latin typeface="Times New Roman" panose="02020603050405020304" pitchFamily="18" charset="0"/>
              </a:rPr>
              <a:t>.</a:t>
            </a:r>
          </a:p>
          <a:p>
            <a:pPr marR="0" lvl="0" rtl="0"/>
            <a:r>
              <a:rPr lang="vi-VN" b="1" i="1" u="none" strike="noStrike" baseline="0" smtClean="0">
                <a:solidFill>
                  <a:srgbClr val="002060"/>
                </a:solidFill>
                <a:latin typeface="Calibri Light" panose="020F0302020204030204" pitchFamily="34" charset="0"/>
              </a:rPr>
              <a:t>5. Được </a:t>
            </a:r>
            <a:r>
              <a:rPr lang="vi-VN" b="1" i="1" u="sng" strike="noStrike" baseline="0" smtClean="0">
                <a:solidFill>
                  <a:srgbClr val="002060"/>
                </a:solidFill>
                <a:latin typeface="Calibri Light" panose="020F0302020204030204" pitchFamily="34" charset="0"/>
              </a:rPr>
              <a:t>nghỉ hè </a:t>
            </a:r>
            <a:r>
              <a:rPr lang="vi-VN" b="1" i="1" u="none" strike="noStrike" baseline="0" smtClean="0">
                <a:solidFill>
                  <a:srgbClr val="002060"/>
                </a:solidFill>
                <a:latin typeface="Calibri Light" panose="020F0302020204030204" pitchFamily="34" charset="0"/>
              </a:rPr>
              <a:t>theo quy định của Chính phủ và </a:t>
            </a:r>
            <a:r>
              <a:rPr lang="vi-VN" b="1" i="1" u="sng" strike="noStrike" baseline="0" smtClean="0">
                <a:solidFill>
                  <a:srgbClr val="002060"/>
                </a:solidFill>
                <a:latin typeface="Calibri Light" panose="020F0302020204030204" pitchFamily="34" charset="0"/>
              </a:rPr>
              <a:t>các ngày nghỉ khác </a:t>
            </a:r>
            <a:r>
              <a:rPr lang="vi-VN" b="1" i="1" u="none" strike="noStrike" baseline="0" smtClean="0">
                <a:solidFill>
                  <a:srgbClr val="002060"/>
                </a:solidFill>
                <a:latin typeface="Calibri Light" panose="020F0302020204030204" pitchFamily="34" charset="0"/>
              </a:rPr>
              <a:t>theo quy định của pháp luật.</a:t>
            </a:r>
          </a:p>
        </p:txBody>
      </p:sp>
    </p:spTree>
    <p:extLst>
      <p:ext uri="{BB962C8B-B14F-4D97-AF65-F5344CB8AC3E}">
        <p14:creationId xmlns:p14="http://schemas.microsoft.com/office/powerpoint/2010/main" val="400407063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1" i="1" u="none" strike="noStrike" kern="1600" baseline="0" smtClean="0">
                <a:solidFill>
                  <a:srgbClr val="C00000"/>
                </a:solidFill>
                <a:latin typeface="Arial" panose="020B0604020202020204" pitchFamily="34" charset="0"/>
              </a:rPr>
              <a:t>Điều 71. Thỉnh giảng</a:t>
            </a:r>
          </a:p>
        </p:txBody>
      </p:sp>
      <p:sp>
        <p:nvSpPr>
          <p:cNvPr id="5" name="Title 1"/>
          <p:cNvSpPr txBox="1">
            <a:spLocks/>
          </p:cNvSpPr>
          <p:nvPr/>
        </p:nvSpPr>
        <p:spPr>
          <a:xfrm>
            <a:off x="838200" y="169068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b="1" i="1" kern="1600" smtClean="0">
                <a:solidFill>
                  <a:srgbClr val="C00000"/>
                </a:solidFill>
                <a:latin typeface="Arial" panose="020B0604020202020204" pitchFamily="34" charset="0"/>
              </a:rPr>
              <a:t>Điều 72. Trình độ chuẩn được đào tạo của nhà giáo</a:t>
            </a:r>
            <a:endParaRPr lang="vi-VN" b="1" i="1" kern="1600">
              <a:solidFill>
                <a:srgbClr val="C00000"/>
              </a:solidFill>
              <a:latin typeface="Arial" panose="020B0604020202020204" pitchFamily="34" charset="0"/>
            </a:endParaRPr>
          </a:p>
        </p:txBody>
      </p:sp>
      <p:sp>
        <p:nvSpPr>
          <p:cNvPr id="6" name="Rectangle 5"/>
          <p:cNvSpPr/>
          <p:nvPr/>
        </p:nvSpPr>
        <p:spPr>
          <a:xfrm>
            <a:off x="838199" y="3105835"/>
            <a:ext cx="10761617" cy="523220"/>
          </a:xfrm>
          <a:prstGeom prst="rect">
            <a:avLst/>
          </a:prstGeom>
        </p:spPr>
        <p:txBody>
          <a:bodyPr wrap="square">
            <a:spAutoFit/>
          </a:bodyPr>
          <a:lstStyle/>
          <a:p>
            <a:pPr lvl="0"/>
            <a:r>
              <a:rPr lang="vi-VN" sz="2800" b="1" i="1" u="none" strike="noStrike" baseline="0" smtClean="0">
                <a:solidFill>
                  <a:srgbClr val="002060"/>
                </a:solidFill>
                <a:latin typeface="Calibri Light" panose="020F0302020204030204" pitchFamily="34" charset="0"/>
              </a:rPr>
              <a:t>a) Có bằng tốt nghiệp cao đẳng sư phạm trở lên đối với </a:t>
            </a:r>
            <a:r>
              <a:rPr lang="vi-VN" sz="2800" b="1" i="1" u="sng" strike="noStrike" baseline="0" smtClean="0">
                <a:solidFill>
                  <a:srgbClr val="002060"/>
                </a:solidFill>
                <a:latin typeface="Calibri Light" panose="020F0302020204030204" pitchFamily="34" charset="0"/>
              </a:rPr>
              <a:t>giáo viên mầm non</a:t>
            </a:r>
            <a:r>
              <a:rPr lang="vi-VN" sz="2800" b="1" i="1" u="none" strike="noStrike" baseline="0" smtClean="0">
                <a:solidFill>
                  <a:srgbClr val="002060"/>
                </a:solidFill>
                <a:latin typeface="Calibri Light" panose="020F0302020204030204" pitchFamily="34" charset="0"/>
              </a:rPr>
              <a:t>;</a:t>
            </a:r>
          </a:p>
        </p:txBody>
      </p:sp>
      <p:sp>
        <p:nvSpPr>
          <p:cNvPr id="7" name="Title 1"/>
          <p:cNvSpPr txBox="1">
            <a:spLocks/>
          </p:cNvSpPr>
          <p:nvPr/>
        </p:nvSpPr>
        <p:spPr>
          <a:xfrm>
            <a:off x="716280" y="3652761"/>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b="1" i="1" kern="1600" smtClean="0">
                <a:solidFill>
                  <a:srgbClr val="C00000"/>
                </a:solidFill>
                <a:latin typeface="Arial" panose="020B0604020202020204" pitchFamily="34" charset="0"/>
              </a:rPr>
              <a:t>Điều 73. Đào tạo, bồi dưỡng nhà giáo</a:t>
            </a:r>
            <a:endParaRPr lang="vi-VN" b="1" i="1" kern="1600">
              <a:solidFill>
                <a:srgbClr val="C00000"/>
              </a:solidFill>
              <a:latin typeface="Arial" panose="020B0604020202020204" pitchFamily="34" charset="0"/>
            </a:endParaRPr>
          </a:p>
        </p:txBody>
      </p:sp>
      <p:sp>
        <p:nvSpPr>
          <p:cNvPr id="8" name="Title 1"/>
          <p:cNvSpPr txBox="1">
            <a:spLocks/>
          </p:cNvSpPr>
          <p:nvPr/>
        </p:nvSpPr>
        <p:spPr>
          <a:xfrm>
            <a:off x="716280" y="4978324"/>
            <a:ext cx="10515600"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sz="4000" b="1" i="1" kern="1600" smtClean="0">
                <a:solidFill>
                  <a:srgbClr val="C00000"/>
                </a:solidFill>
                <a:latin typeface="Arial" panose="020B0604020202020204" pitchFamily="34" charset="0"/>
              </a:rPr>
              <a:t>Điều 74. Cơ sở giáo dục thực hiện nhiệm vụ đào tạo, bồi dưỡng nhà giáo, cán bộ quản lý giáo dục</a:t>
            </a:r>
            <a:endParaRPr lang="vi-VN" sz="4000" b="1" i="1" kern="1600">
              <a:solidFill>
                <a:srgbClr val="C00000"/>
              </a:solidFill>
              <a:latin typeface="Arial" panose="020B0604020202020204" pitchFamily="34" charset="0"/>
            </a:endParaRPr>
          </a:p>
        </p:txBody>
      </p:sp>
    </p:spTree>
    <p:extLst>
      <p:ext uri="{BB962C8B-B14F-4D97-AF65-F5344CB8AC3E}">
        <p14:creationId xmlns:p14="http://schemas.microsoft.com/office/powerpoint/2010/main" val="227207417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1" i="1" u="none" strike="noStrike" kern="1600" baseline="0" smtClean="0">
                <a:solidFill>
                  <a:srgbClr val="C00000"/>
                </a:solidFill>
                <a:latin typeface="Arial" panose="020B0604020202020204" pitchFamily="34" charset="0"/>
              </a:rPr>
              <a:t>Điều 75. Ngày Nhà giáo Việt Nam</a:t>
            </a:r>
          </a:p>
        </p:txBody>
      </p:sp>
      <p:sp>
        <p:nvSpPr>
          <p:cNvPr id="3" name="Text Placeholder 2"/>
          <p:cNvSpPr>
            <a:spLocks noGrp="1"/>
          </p:cNvSpPr>
          <p:nvPr>
            <p:ph type="body" idx="1"/>
          </p:nvPr>
        </p:nvSpPr>
        <p:spPr/>
        <p:txBody>
          <a:bodyPr/>
          <a:lstStyle/>
          <a:p>
            <a:pPr marR="0" lvl="0" rtl="0"/>
            <a:r>
              <a:rPr lang="en-US" b="0" i="1" u="none" strike="noStrike" baseline="0" smtClean="0">
                <a:solidFill>
                  <a:srgbClr val="002060"/>
                </a:solidFill>
                <a:latin typeface="Calibri Light" panose="020F0302020204030204" pitchFamily="34" charset="0"/>
              </a:rPr>
              <a:t>Ngày 20 tháng 11 hằng năm là ngày Nhà giáo Việt Nam.</a:t>
            </a:r>
          </a:p>
        </p:txBody>
      </p:sp>
      <p:sp>
        <p:nvSpPr>
          <p:cNvPr id="4" name="Title 1"/>
          <p:cNvSpPr txBox="1">
            <a:spLocks/>
          </p:cNvSpPr>
          <p:nvPr/>
        </p:nvSpPr>
        <p:spPr>
          <a:xfrm>
            <a:off x="637903" y="229407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b="1" i="1" kern="1600" smtClean="0">
                <a:solidFill>
                  <a:srgbClr val="C00000"/>
                </a:solidFill>
                <a:latin typeface="Arial" panose="020B0604020202020204" pitchFamily="34" charset="0"/>
              </a:rPr>
              <a:t>Điều 76. Tiền lương</a:t>
            </a:r>
            <a:endParaRPr lang="vi-VN" b="1" i="1" kern="1600">
              <a:solidFill>
                <a:srgbClr val="C00000"/>
              </a:solidFill>
              <a:latin typeface="Times New Roman" panose="02020603050405020304" pitchFamily="18" charset="0"/>
            </a:endParaRPr>
          </a:p>
        </p:txBody>
      </p:sp>
      <p:sp>
        <p:nvSpPr>
          <p:cNvPr id="5" name="Text Placeholder 2"/>
          <p:cNvSpPr txBox="1">
            <a:spLocks/>
          </p:cNvSpPr>
          <p:nvPr/>
        </p:nvSpPr>
        <p:spPr>
          <a:xfrm>
            <a:off x="637903" y="3954009"/>
            <a:ext cx="10515600" cy="188858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vi-VN" i="1" smtClean="0">
                <a:solidFill>
                  <a:srgbClr val="002060"/>
                </a:solidFill>
                <a:latin typeface="Calibri Light" panose="020F0302020204030204" pitchFamily="34" charset="0"/>
              </a:rPr>
              <a:t>Nhà giáo được xếp lương phù hợp với </a:t>
            </a:r>
            <a:r>
              <a:rPr lang="vi-VN" b="1" i="1" u="sng" smtClean="0">
                <a:solidFill>
                  <a:srgbClr val="002060"/>
                </a:solidFill>
                <a:latin typeface="Calibri Light" panose="020F0302020204030204" pitchFamily="34" charset="0"/>
              </a:rPr>
              <a:t>vị trí việc làm </a:t>
            </a:r>
            <a:r>
              <a:rPr lang="vi-VN" i="1" smtClean="0">
                <a:solidFill>
                  <a:srgbClr val="002060"/>
                </a:solidFill>
                <a:latin typeface="Calibri Light" panose="020F0302020204030204" pitchFamily="34" charset="0"/>
              </a:rPr>
              <a:t>và lao động nghề nghiệp; được ưu tiên </a:t>
            </a:r>
            <a:r>
              <a:rPr lang="vi-VN" b="1" i="1" u="sng" smtClean="0">
                <a:solidFill>
                  <a:srgbClr val="002060"/>
                </a:solidFill>
                <a:latin typeface="Calibri Light" panose="020F0302020204030204" pitchFamily="34" charset="0"/>
              </a:rPr>
              <a:t>hưởng phụ cấp đặc thù nghề </a:t>
            </a:r>
            <a:r>
              <a:rPr lang="vi-VN" i="1" smtClean="0">
                <a:solidFill>
                  <a:srgbClr val="002060"/>
                </a:solidFill>
                <a:latin typeface="Calibri Light" panose="020F0302020204030204" pitchFamily="34" charset="0"/>
              </a:rPr>
              <a:t>theo quy định của Chính phủ</a:t>
            </a:r>
            <a:r>
              <a:rPr lang="vi-VN" i="1" smtClean="0">
                <a:solidFill>
                  <a:srgbClr val="002060"/>
                </a:solidFill>
                <a:latin typeface="Times New Roman" panose="02020603050405020304" pitchFamily="18" charset="0"/>
              </a:rPr>
              <a:t>.</a:t>
            </a:r>
            <a:endParaRPr lang="vi-VN" i="1">
              <a:solidFill>
                <a:srgbClr val="002060"/>
              </a:solidFill>
              <a:latin typeface="Times New Roman" panose="02020603050405020304" pitchFamily="18" charset="0"/>
            </a:endParaRPr>
          </a:p>
        </p:txBody>
      </p:sp>
    </p:spTree>
    <p:extLst>
      <p:ext uri="{BB962C8B-B14F-4D97-AF65-F5344CB8AC3E}">
        <p14:creationId xmlns:p14="http://schemas.microsoft.com/office/powerpoint/2010/main" val="129517614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R="0" rtl="0"/>
            <a:r>
              <a:rPr lang="en-US" sz="3600" b="1" i="1" u="none" strike="noStrike" kern="1600" baseline="0" smtClean="0">
                <a:solidFill>
                  <a:srgbClr val="C00000"/>
                </a:solidFill>
                <a:latin typeface="Arial" panose="020B0604020202020204" pitchFamily="34" charset="0"/>
              </a:rPr>
              <a:t>Điều 77. Chính sách đối với nhà giáo</a:t>
            </a:r>
          </a:p>
        </p:txBody>
      </p:sp>
      <p:sp>
        <p:nvSpPr>
          <p:cNvPr id="7" name="Rectangle 6"/>
          <p:cNvSpPr/>
          <p:nvPr/>
        </p:nvSpPr>
        <p:spPr>
          <a:xfrm>
            <a:off x="735874" y="1420725"/>
            <a:ext cx="11059886" cy="1077218"/>
          </a:xfrm>
          <a:prstGeom prst="rect">
            <a:avLst/>
          </a:prstGeom>
        </p:spPr>
        <p:txBody>
          <a:bodyPr wrap="square">
            <a:spAutoFit/>
          </a:bodyPr>
          <a:lstStyle/>
          <a:p>
            <a:r>
              <a:rPr lang="vi-VN" sz="3200" b="1" i="1" kern="1600">
                <a:solidFill>
                  <a:srgbClr val="C00000"/>
                </a:solidFill>
              </a:rPr>
              <a:t>Điều 78. Phong tặng danh hiệu Nhà giáo nhân dân, Nhà giáo ưu tú</a:t>
            </a:r>
            <a:endParaRPr lang="en-US" sz="3200"/>
          </a:p>
        </p:txBody>
      </p:sp>
      <p:sp>
        <p:nvSpPr>
          <p:cNvPr id="9" name="Title 1"/>
          <p:cNvSpPr txBox="1">
            <a:spLocks/>
          </p:cNvSpPr>
          <p:nvPr/>
        </p:nvSpPr>
        <p:spPr>
          <a:xfrm>
            <a:off x="735874" y="249794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sz="3200" b="1" i="1" kern="1600" smtClean="0">
                <a:solidFill>
                  <a:srgbClr val="C00000"/>
                </a:solidFill>
                <a:latin typeface="Arial" panose="020B0604020202020204" pitchFamily="34" charset="0"/>
              </a:rPr>
              <a:t>Điều 79. Phong tặng danh hiệu Tiến sĩ danh dự, Giáo sư danh dự</a:t>
            </a:r>
            <a:endParaRPr lang="vi-VN" sz="3200" b="1" i="1" kern="1600">
              <a:solidFill>
                <a:srgbClr val="C00000"/>
              </a:solidFill>
              <a:latin typeface="Times New Roman" panose="02020603050405020304" pitchFamily="18" charset="0"/>
            </a:endParaRPr>
          </a:p>
        </p:txBody>
      </p:sp>
      <p:sp>
        <p:nvSpPr>
          <p:cNvPr id="5" name="Title 1"/>
          <p:cNvSpPr txBox="1">
            <a:spLocks/>
          </p:cNvSpPr>
          <p:nvPr/>
        </p:nvSpPr>
        <p:spPr>
          <a:xfrm>
            <a:off x="735874" y="343999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sz="3200" b="1" i="1" kern="1600" smtClean="0">
                <a:solidFill>
                  <a:srgbClr val="C00000"/>
                </a:solidFill>
                <a:latin typeface="Arial" panose="020B0604020202020204" pitchFamily="34" charset="0"/>
              </a:rPr>
              <a:t>Điều 80. Người học</a:t>
            </a:r>
            <a:endParaRPr lang="vi-VN" sz="3200" b="1" i="1" kern="1600" smtClean="0">
              <a:solidFill>
                <a:srgbClr val="C00000"/>
              </a:solidFill>
              <a:latin typeface="Arial" panose="020B0604020202020204" pitchFamily="34" charset="0"/>
            </a:endParaRPr>
          </a:p>
        </p:txBody>
      </p:sp>
      <p:sp>
        <p:nvSpPr>
          <p:cNvPr id="6" name="Title 1"/>
          <p:cNvSpPr txBox="1">
            <a:spLocks/>
          </p:cNvSpPr>
          <p:nvPr/>
        </p:nvSpPr>
        <p:spPr>
          <a:xfrm>
            <a:off x="735874" y="438205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sz="3600" b="1" i="1" kern="1600" smtClean="0">
                <a:solidFill>
                  <a:srgbClr val="C00000"/>
                </a:solidFill>
                <a:latin typeface="Arial" panose="020B0604020202020204" pitchFamily="34" charset="0"/>
              </a:rPr>
              <a:t>Điều 81. Quyền của trẻ em và chính sách đối với trẻ em tại cơ sở giáo dục mầm non</a:t>
            </a:r>
            <a:endParaRPr lang="vi-VN" sz="3600" b="1" i="1" kern="1600">
              <a:solidFill>
                <a:srgbClr val="C00000"/>
              </a:solidFill>
              <a:latin typeface="Arial" panose="020B0604020202020204" pitchFamily="34" charset="0"/>
            </a:endParaRPr>
          </a:p>
        </p:txBody>
      </p:sp>
      <p:sp>
        <p:nvSpPr>
          <p:cNvPr id="8" name="Title 1"/>
          <p:cNvSpPr txBox="1">
            <a:spLocks/>
          </p:cNvSpPr>
          <p:nvPr/>
        </p:nvSpPr>
        <p:spPr>
          <a:xfrm>
            <a:off x="735874" y="5324111"/>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sz="3600" b="1" i="1" kern="1600" smtClean="0">
                <a:solidFill>
                  <a:srgbClr val="C00000"/>
                </a:solidFill>
                <a:latin typeface="Arial" panose="020B0604020202020204" pitchFamily="34" charset="0"/>
              </a:rPr>
              <a:t>Điều 82. Nhiệm vụ của người học</a:t>
            </a:r>
            <a:endParaRPr lang="vi-VN" sz="3600" b="1" i="1" kern="1600">
              <a:solidFill>
                <a:srgbClr val="C00000"/>
              </a:solidFill>
              <a:latin typeface="Arial" panose="020B0604020202020204" pitchFamily="34" charset="0"/>
            </a:endParaRPr>
          </a:p>
        </p:txBody>
      </p:sp>
    </p:spTree>
    <p:extLst>
      <p:ext uri="{BB962C8B-B14F-4D97-AF65-F5344CB8AC3E}">
        <p14:creationId xmlns:p14="http://schemas.microsoft.com/office/powerpoint/2010/main" val="25291630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1" i="1" u="none" strike="noStrike" kern="1600" baseline="0" smtClean="0">
                <a:solidFill>
                  <a:srgbClr val="C00000"/>
                </a:solidFill>
                <a:latin typeface="Arial" panose="020B0604020202020204" pitchFamily="34" charset="0"/>
              </a:rPr>
              <a:t>Điều 3. Tính chất, nguyên lý giáo dục</a:t>
            </a:r>
          </a:p>
        </p:txBody>
      </p:sp>
      <p:sp>
        <p:nvSpPr>
          <p:cNvPr id="3" name="Text Placeholder 2"/>
          <p:cNvSpPr>
            <a:spLocks noGrp="1"/>
          </p:cNvSpPr>
          <p:nvPr>
            <p:ph type="body" idx="1"/>
          </p:nvPr>
        </p:nvSpPr>
        <p:spPr/>
        <p:txBody>
          <a:bodyPr/>
          <a:lstStyle/>
          <a:p>
            <a:pPr marR="0" lvl="0" rtl="0">
              <a:lnSpc>
                <a:spcPct val="150000"/>
              </a:lnSpc>
            </a:pPr>
            <a:r>
              <a:rPr lang="vi-VN" b="1" i="1" u="none" strike="noStrike" baseline="0" smtClean="0">
                <a:solidFill>
                  <a:srgbClr val="002060"/>
                </a:solidFill>
                <a:latin typeface="Calibri Light" panose="020F0302020204030204" pitchFamily="34" charset="0"/>
              </a:rPr>
              <a:t>1. Nền giáo dục Việt Nam là nền giáo dục xã hội chủ nghĩa có tính nhân dân, dân tộc, khoa học, hiện đại, lấy chủ nghĩa Mác - Lê nin và tư tưởng Hồ Chí Minh làm nền tảng.</a:t>
            </a:r>
          </a:p>
          <a:p>
            <a:pPr marR="0" lvl="0" rtl="0">
              <a:lnSpc>
                <a:spcPct val="150000"/>
              </a:lnSpc>
            </a:pPr>
            <a:r>
              <a:rPr lang="vi-VN" b="1" i="1" u="none" strike="noStrike" baseline="0" smtClean="0">
                <a:solidFill>
                  <a:srgbClr val="002060"/>
                </a:solidFill>
                <a:latin typeface="Calibri Light" panose="020F0302020204030204" pitchFamily="34" charset="0"/>
              </a:rPr>
              <a:t>2. Hoạt động giáo dục được thực hiện theo nguyên lý học đi đôi với hành, lý luận gắn liền với thực tiễn, giáo dục nhà trường kết hợp với giáo dục gia đình và giáo dục xã hội.</a:t>
            </a:r>
          </a:p>
        </p:txBody>
      </p:sp>
    </p:spTree>
    <p:extLst>
      <p:ext uri="{BB962C8B-B14F-4D97-AF65-F5344CB8AC3E}">
        <p14:creationId xmlns:p14="http://schemas.microsoft.com/office/powerpoint/2010/main" val="399830283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vi-VN" b="1" i="1" u="none" strike="noStrike" kern="1600" baseline="0" smtClean="0">
                <a:solidFill>
                  <a:srgbClr val="C00000"/>
                </a:solidFill>
                <a:latin typeface="Arial" panose="020B0604020202020204" pitchFamily="34" charset="0"/>
              </a:rPr>
              <a:t>Điều 83. Quyền của người học</a:t>
            </a:r>
          </a:p>
        </p:txBody>
      </p:sp>
      <p:sp>
        <p:nvSpPr>
          <p:cNvPr id="3" name="Text Placeholder 2"/>
          <p:cNvSpPr>
            <a:spLocks noGrp="1"/>
          </p:cNvSpPr>
          <p:nvPr>
            <p:ph type="body" idx="1"/>
          </p:nvPr>
        </p:nvSpPr>
        <p:spPr/>
        <p:txBody>
          <a:bodyPr>
            <a:normAutofit fontScale="85000" lnSpcReduction="20000"/>
          </a:bodyPr>
          <a:lstStyle/>
          <a:p>
            <a:pPr marR="0" lvl="0" rtl="0"/>
            <a:r>
              <a:rPr lang="vi-VN" b="0" i="1" u="none" strike="noStrike" baseline="0" smtClean="0">
                <a:solidFill>
                  <a:srgbClr val="002060"/>
                </a:solidFill>
                <a:latin typeface="Calibri Light" panose="020F0302020204030204" pitchFamily="34" charset="0"/>
              </a:rPr>
              <a:t>1. Được giáo dục, học tập để phát triển toàn diện và phát huy tốt nhất tiềm năng của bản thân.</a:t>
            </a:r>
          </a:p>
          <a:p>
            <a:pPr marR="0" lvl="0" rtl="0"/>
            <a:r>
              <a:rPr lang="vi-VN" b="0" i="1" u="none" strike="noStrike" baseline="0" smtClean="0">
                <a:solidFill>
                  <a:srgbClr val="002060"/>
                </a:solidFill>
                <a:latin typeface="Calibri Light" panose="020F0302020204030204" pitchFamily="34" charset="0"/>
              </a:rPr>
              <a:t>2. Được tôn trọng; bình đẳng</a:t>
            </a:r>
            <a:r>
              <a:rPr lang="en-US" i="1" smtClean="0">
                <a:solidFill>
                  <a:srgbClr val="002060"/>
                </a:solidFill>
                <a:latin typeface="Calibri Light" panose="020F0302020204030204" pitchFamily="34" charset="0"/>
              </a:rPr>
              <a:t>, </a:t>
            </a:r>
            <a:r>
              <a:rPr lang="vi-VN" b="0" i="1" u="none" strike="noStrike" baseline="0" smtClean="0">
                <a:solidFill>
                  <a:srgbClr val="002060"/>
                </a:solidFill>
                <a:latin typeface="Calibri Light" panose="020F0302020204030204" pitchFamily="34" charset="0"/>
              </a:rPr>
              <a:t>được phát triển tài năng, năng khiếu, sáng tạo, phát minh; được cung cấp đầy đủ thông tin về việc học tập, rèn luyện của mình.</a:t>
            </a:r>
          </a:p>
          <a:p>
            <a:pPr marR="0" lvl="0" rtl="0"/>
            <a:r>
              <a:rPr lang="vi-VN" b="0" i="1" u="none" strike="noStrike" baseline="0" smtClean="0">
                <a:solidFill>
                  <a:srgbClr val="002060"/>
                </a:solidFill>
                <a:latin typeface="Calibri Light" panose="020F0302020204030204" pitchFamily="34" charset="0"/>
              </a:rPr>
              <a:t>3. Được học vượt lớp, học rút ngắn thời gian thực hiện chương trình, học ở độ tuổi cao hơn tuổi quy định, học kéo dài thời gian, học lưu ban, được tạo điều kiện để học các chương trình giáo dục theo quy định của pháp luật.</a:t>
            </a:r>
          </a:p>
          <a:p>
            <a:pPr marR="0" lvl="0" rtl="0"/>
            <a:r>
              <a:rPr lang="vi-VN" b="0" i="1" u="none" strike="noStrike" baseline="0" smtClean="0">
                <a:solidFill>
                  <a:srgbClr val="002060"/>
                </a:solidFill>
                <a:latin typeface="Calibri Light" panose="020F0302020204030204" pitchFamily="34" charset="0"/>
              </a:rPr>
              <a:t>4. Được học tập trong môi trường giáo dục an toàn, lành mạnh.</a:t>
            </a:r>
          </a:p>
          <a:p>
            <a:pPr marR="0" lvl="0" rtl="0"/>
            <a:r>
              <a:rPr lang="vi-VN" b="0" i="1" u="none" strike="noStrike" baseline="0" smtClean="0">
                <a:solidFill>
                  <a:srgbClr val="002060"/>
                </a:solidFill>
                <a:latin typeface="Calibri Light" panose="020F0302020204030204" pitchFamily="34" charset="0"/>
              </a:rPr>
              <a:t>5. Được cấp văn bằng, chứng chỉ, xác nhận sau khi tốt nghiệp cấp học, trình độ đào tạo và hoàn thành chương trình giáo dục theo quy định.</a:t>
            </a:r>
          </a:p>
          <a:p>
            <a:pPr marR="0" lvl="0" rtl="0"/>
            <a:r>
              <a:rPr lang="vi-VN" b="0" i="1" u="none" strike="noStrike" baseline="0" smtClean="0">
                <a:solidFill>
                  <a:srgbClr val="002060"/>
                </a:solidFill>
                <a:latin typeface="Calibri Light" panose="020F0302020204030204" pitchFamily="34" charset="0"/>
              </a:rPr>
              <a:t>6. Được tham gia hoạt động của đoàn thể, tổ chức xã hội trong cơ sở giáo dục Được sử dụng cơ sở vật chất, thư viện, trang thiết bị, phương tiện phục vụ các hoạt động học tập,  Được hưởng chính sách ưu tiên của Nhà nước trong tuyển dụng vào các cơ quan nhà nước nếu tốt nghiệp loại giỏi và có đạo đức tốt.</a:t>
            </a:r>
          </a:p>
        </p:txBody>
      </p:sp>
    </p:spTree>
    <p:extLst>
      <p:ext uri="{BB962C8B-B14F-4D97-AF65-F5344CB8AC3E}">
        <p14:creationId xmlns:p14="http://schemas.microsoft.com/office/powerpoint/2010/main" val="227010964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1" i="1" u="none" strike="noStrike" kern="1600" baseline="0" smtClean="0">
                <a:solidFill>
                  <a:srgbClr val="C00000"/>
                </a:solidFill>
                <a:latin typeface="Arial" panose="020B0604020202020204" pitchFamily="34" charset="0"/>
              </a:rPr>
              <a:t>Điều 84. Tín dụng giáo dục</a:t>
            </a:r>
          </a:p>
        </p:txBody>
      </p:sp>
      <p:sp>
        <p:nvSpPr>
          <p:cNvPr id="5" name="Title 1"/>
          <p:cNvSpPr txBox="1">
            <a:spLocks/>
          </p:cNvSpPr>
          <p:nvPr/>
        </p:nvSpPr>
        <p:spPr>
          <a:xfrm>
            <a:off x="838200" y="1823810"/>
            <a:ext cx="10515600" cy="1325563"/>
          </a:xfrm>
          <a:prstGeom prst="rect">
            <a:avLst/>
          </a:prstGeom>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i="1" kern="1600" smtClean="0">
                <a:solidFill>
                  <a:srgbClr val="C00000"/>
                </a:solidFill>
                <a:latin typeface="Arial" panose="020B0604020202020204" pitchFamily="34" charset="0"/>
              </a:rPr>
              <a:t>Điều 85. Học bổng, trợ cấp xã hội, miễn, giảm học phí, hỗ trợ tiền đóng học phí và chi phí sinh hoạt</a:t>
            </a:r>
            <a:endParaRPr lang="en-US" b="1" i="1" kern="1600">
              <a:solidFill>
                <a:srgbClr val="C00000"/>
              </a:solidFill>
              <a:latin typeface="Arial" panose="020B0604020202020204" pitchFamily="34" charset="0"/>
            </a:endParaRPr>
          </a:p>
        </p:txBody>
      </p:sp>
      <p:sp>
        <p:nvSpPr>
          <p:cNvPr id="7" name="Title 1"/>
          <p:cNvSpPr txBox="1">
            <a:spLocks/>
          </p:cNvSpPr>
          <p:nvPr/>
        </p:nvSpPr>
        <p:spPr>
          <a:xfrm>
            <a:off x="703217" y="328249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i="1" kern="1600" smtClean="0">
                <a:solidFill>
                  <a:srgbClr val="C00000"/>
                </a:solidFill>
                <a:latin typeface="Arial" panose="020B0604020202020204" pitchFamily="34" charset="0"/>
              </a:rPr>
              <a:t>Điều 86. Miễn, giảm giá vé dịch vụ công cộng cho học sinh, sinh viên</a:t>
            </a:r>
            <a:endParaRPr lang="en-US" sz="4000" b="1" i="1" kern="1600">
              <a:solidFill>
                <a:srgbClr val="C00000"/>
              </a:solidFill>
              <a:latin typeface="Arial" panose="020B0604020202020204" pitchFamily="34" charset="0"/>
            </a:endParaRPr>
          </a:p>
        </p:txBody>
      </p:sp>
      <p:sp>
        <p:nvSpPr>
          <p:cNvPr id="8" name="Text Placeholder 2"/>
          <p:cNvSpPr>
            <a:spLocks noGrp="1"/>
          </p:cNvSpPr>
          <p:nvPr>
            <p:ph type="body" idx="1"/>
          </p:nvPr>
        </p:nvSpPr>
        <p:spPr>
          <a:xfrm>
            <a:off x="703217" y="4736190"/>
            <a:ext cx="10515600" cy="1323748"/>
          </a:xfrm>
        </p:spPr>
        <p:txBody>
          <a:bodyPr/>
          <a:lstStyle/>
          <a:p>
            <a:pPr marL="0" marR="0" lvl="0" indent="0" rtl="0">
              <a:buNone/>
            </a:pPr>
            <a:r>
              <a:rPr lang="en-US" b="1" i="1">
                <a:solidFill>
                  <a:srgbClr val="002060"/>
                </a:solidFill>
                <a:latin typeface="Calibri Light" panose="020F0302020204030204" pitchFamily="34" charset="0"/>
              </a:rPr>
              <a:t>Đ</a:t>
            </a:r>
            <a:r>
              <a:rPr lang="vi-VN" b="1" i="1" u="none" strike="noStrike" baseline="0" smtClean="0">
                <a:solidFill>
                  <a:srgbClr val="002060"/>
                </a:solidFill>
                <a:latin typeface="Calibri Light" panose="020F0302020204030204" pitchFamily="34" charset="0"/>
              </a:rPr>
              <a:t>ược hưởng chế độ miễn, giảm giá vé khi sử dụng các dịch vụ công cộng về giao thông, giải trí, tham quan viện bảo tàng, di tích lịch sử, công trình văn hóa theo quy định của Chính phủ</a:t>
            </a:r>
            <a:r>
              <a:rPr lang="vi-VN" b="1" i="1" u="none" strike="noStrike" baseline="0" smtClean="0">
                <a:solidFill>
                  <a:srgbClr val="002060"/>
                </a:solidFill>
                <a:latin typeface="Times New Roman" panose="02020603050405020304" pitchFamily="18" charset="0"/>
              </a:rPr>
              <a:t>.</a:t>
            </a:r>
          </a:p>
        </p:txBody>
      </p:sp>
    </p:spTree>
    <p:extLst>
      <p:ext uri="{BB962C8B-B14F-4D97-AF65-F5344CB8AC3E}">
        <p14:creationId xmlns:p14="http://schemas.microsoft.com/office/powerpoint/2010/main" val="15956098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5445"/>
            <a:ext cx="10515600" cy="1325563"/>
          </a:xfrm>
        </p:spPr>
        <p:txBody>
          <a:bodyPr>
            <a:normAutofit/>
          </a:bodyPr>
          <a:lstStyle/>
          <a:p>
            <a:pPr marR="0" rtl="0"/>
            <a:r>
              <a:rPr lang="en-US" sz="4000" b="1" i="1" u="none" strike="noStrike" kern="1600" baseline="0" smtClean="0">
                <a:solidFill>
                  <a:srgbClr val="C00000"/>
                </a:solidFill>
                <a:latin typeface="Arial" panose="020B0604020202020204" pitchFamily="34" charset="0"/>
              </a:rPr>
              <a:t>Điều 87. Chế độ cử tuyển</a:t>
            </a:r>
          </a:p>
        </p:txBody>
      </p:sp>
      <p:sp>
        <p:nvSpPr>
          <p:cNvPr id="5" name="Title 1"/>
          <p:cNvSpPr txBox="1">
            <a:spLocks/>
          </p:cNvSpPr>
          <p:nvPr/>
        </p:nvSpPr>
        <p:spPr>
          <a:xfrm>
            <a:off x="838200" y="1104491"/>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sz="4000" b="1" i="1" kern="1600" smtClean="0">
                <a:solidFill>
                  <a:srgbClr val="C00000"/>
                </a:solidFill>
                <a:latin typeface="Arial" panose="020B0604020202020204" pitchFamily="34" charset="0"/>
              </a:rPr>
              <a:t>Điều 88. Khen thưởng đối với người học</a:t>
            </a:r>
            <a:endParaRPr lang="vi-VN" sz="4000" b="1" i="1" kern="1600">
              <a:solidFill>
                <a:srgbClr val="C00000"/>
              </a:solidFill>
              <a:latin typeface="Arial" panose="020B0604020202020204" pitchFamily="34" charset="0"/>
            </a:endParaRPr>
          </a:p>
        </p:txBody>
      </p:sp>
      <p:sp>
        <p:nvSpPr>
          <p:cNvPr id="6" name="Text Placeholder 2"/>
          <p:cNvSpPr>
            <a:spLocks noGrp="1"/>
          </p:cNvSpPr>
          <p:nvPr>
            <p:ph type="body" idx="1"/>
          </p:nvPr>
        </p:nvSpPr>
        <p:spPr>
          <a:xfrm>
            <a:off x="838200" y="2172346"/>
            <a:ext cx="10515600" cy="1531529"/>
          </a:xfrm>
        </p:spPr>
        <p:txBody>
          <a:bodyPr/>
          <a:lstStyle/>
          <a:p>
            <a:pPr marL="0" marR="0" lvl="0" indent="0" rtl="0">
              <a:buNone/>
            </a:pPr>
            <a:r>
              <a:rPr lang="en-US" b="0" i="1" u="none" strike="noStrike" baseline="0" smtClean="0">
                <a:solidFill>
                  <a:srgbClr val="002060"/>
                </a:solidFill>
                <a:latin typeface="Calibri Light" panose="020F0302020204030204" pitchFamily="34" charset="0"/>
              </a:rPr>
              <a:t>C</a:t>
            </a:r>
            <a:r>
              <a:rPr lang="vi-VN" b="0" i="1" u="none" strike="noStrike" baseline="0" smtClean="0">
                <a:solidFill>
                  <a:srgbClr val="002060"/>
                </a:solidFill>
                <a:latin typeface="Calibri Light" panose="020F0302020204030204" pitchFamily="34" charset="0"/>
              </a:rPr>
              <a:t>ó thành tích trong học tập, rèn luyện được cơ sở giáo dục, cơ quan quản lý giáo dục khen thưởng; trường hợp có thành tích đặc biệt xuất sắc được khen thưởng theo quy địn</a:t>
            </a:r>
            <a:r>
              <a:rPr lang="en-US" b="0" i="1" u="none" strike="noStrike" baseline="0" smtClean="0">
                <a:solidFill>
                  <a:srgbClr val="002060"/>
                </a:solidFill>
                <a:latin typeface="Calibri Light" panose="020F0302020204030204" pitchFamily="34" charset="0"/>
              </a:rPr>
              <a:t>h</a:t>
            </a:r>
            <a:r>
              <a:rPr lang="vi-VN" b="0" i="1" u="none" strike="noStrike" baseline="0" smtClean="0">
                <a:solidFill>
                  <a:srgbClr val="002060"/>
                </a:solidFill>
                <a:latin typeface="Calibri Light" panose="020F0302020204030204" pitchFamily="34" charset="0"/>
              </a:rPr>
              <a:t>.</a:t>
            </a:r>
          </a:p>
        </p:txBody>
      </p:sp>
      <p:sp>
        <p:nvSpPr>
          <p:cNvPr id="7" name="Title 1"/>
          <p:cNvSpPr txBox="1">
            <a:spLocks/>
          </p:cNvSpPr>
          <p:nvPr/>
        </p:nvSpPr>
        <p:spPr>
          <a:xfrm>
            <a:off x="838200" y="308821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sz="4000" b="1" i="1" kern="1600" smtClean="0">
                <a:solidFill>
                  <a:srgbClr val="C00000"/>
                </a:solidFill>
                <a:latin typeface="Arial" panose="020B0604020202020204" pitchFamily="34" charset="0"/>
              </a:rPr>
              <a:t>Điều 89. Trách nhiệm của nhà trường</a:t>
            </a:r>
            <a:endParaRPr lang="vi-VN" sz="4000" b="1" i="1" kern="1600">
              <a:solidFill>
                <a:srgbClr val="C00000"/>
              </a:solidFill>
              <a:latin typeface="Arial" panose="020B0604020202020204" pitchFamily="34" charset="0"/>
            </a:endParaRPr>
          </a:p>
        </p:txBody>
      </p:sp>
      <p:sp>
        <p:nvSpPr>
          <p:cNvPr id="8" name="Text Placeholder 2"/>
          <p:cNvSpPr txBox="1">
            <a:spLocks/>
          </p:cNvSpPr>
          <p:nvPr/>
        </p:nvSpPr>
        <p:spPr>
          <a:xfrm>
            <a:off x="942703" y="4362040"/>
            <a:ext cx="10515600" cy="18689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vi-VN" b="1" i="1" smtClean="0">
                <a:solidFill>
                  <a:srgbClr val="002060"/>
                </a:solidFill>
                <a:latin typeface="Calibri Light" panose="020F0302020204030204" pitchFamily="34" charset="0"/>
              </a:rPr>
              <a:t>Nhà trường thực hiện kế hoạch phổ cập giáo dục, quy tắc ứng xử; chủ động phối hợp với gia đình và xã hội, bảo đảm an toàn cho người dạy và người học; thông báo về kết quả học tập, rèn luyện của học sinh cho cha mẹ hoặc người giám hộ</a:t>
            </a:r>
            <a:r>
              <a:rPr lang="vi-VN" b="1" i="1" smtClean="0">
                <a:solidFill>
                  <a:srgbClr val="002060"/>
                </a:solidFill>
                <a:latin typeface="Times New Roman" panose="02020603050405020304" pitchFamily="18" charset="0"/>
              </a:rPr>
              <a:t>.</a:t>
            </a:r>
          </a:p>
        </p:txBody>
      </p:sp>
    </p:spTree>
    <p:extLst>
      <p:ext uri="{BB962C8B-B14F-4D97-AF65-F5344CB8AC3E}">
        <p14:creationId xmlns:p14="http://schemas.microsoft.com/office/powerpoint/2010/main" val="33072863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1" i="1" u="none" strike="noStrike" kern="1600" baseline="0" smtClean="0">
                <a:solidFill>
                  <a:srgbClr val="C00000"/>
                </a:solidFill>
                <a:latin typeface="Arial" panose="020B0604020202020204" pitchFamily="34" charset="0"/>
              </a:rPr>
              <a:t>Điều 90. Trách nhiệm của gia đình</a:t>
            </a:r>
          </a:p>
        </p:txBody>
      </p:sp>
      <p:sp>
        <p:nvSpPr>
          <p:cNvPr id="5" name="Title 1"/>
          <p:cNvSpPr txBox="1">
            <a:spLocks/>
          </p:cNvSpPr>
          <p:nvPr/>
        </p:nvSpPr>
        <p:spPr>
          <a:xfrm>
            <a:off x="624840" y="169068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b="1" i="1" kern="1600" smtClean="0">
                <a:solidFill>
                  <a:srgbClr val="C00000"/>
                </a:solidFill>
                <a:latin typeface="Arial" panose="020B0604020202020204" pitchFamily="34" charset="0"/>
              </a:rPr>
              <a:t>Điều 91. Trách nhiệm của cha mẹ hoặc người giám hộ của học sinh</a:t>
            </a:r>
            <a:endParaRPr lang="vi-VN" b="1" i="1" kern="1600">
              <a:solidFill>
                <a:srgbClr val="C00000"/>
              </a:solidFill>
              <a:latin typeface="Arial" panose="020B0604020202020204" pitchFamily="34" charset="0"/>
            </a:endParaRPr>
          </a:p>
        </p:txBody>
      </p:sp>
      <p:sp>
        <p:nvSpPr>
          <p:cNvPr id="6" name="Title 1"/>
          <p:cNvSpPr txBox="1">
            <a:spLocks/>
          </p:cNvSpPr>
          <p:nvPr/>
        </p:nvSpPr>
        <p:spPr>
          <a:xfrm>
            <a:off x="624840" y="320847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i="1" kern="1600" smtClean="0">
                <a:solidFill>
                  <a:srgbClr val="C00000"/>
                </a:solidFill>
                <a:latin typeface="Arial" panose="020B0604020202020204" pitchFamily="34" charset="0"/>
              </a:rPr>
              <a:t>Điều 92. Ban đại diện cha mẹ học sinh, trẻ mầm non</a:t>
            </a:r>
            <a:endParaRPr lang="en-US" b="1" i="1" kern="1600">
              <a:solidFill>
                <a:srgbClr val="C00000"/>
              </a:solidFill>
              <a:latin typeface="Arial" panose="020B0604020202020204" pitchFamily="34" charset="0"/>
            </a:endParaRPr>
          </a:p>
        </p:txBody>
      </p:sp>
      <p:sp>
        <p:nvSpPr>
          <p:cNvPr id="7" name="Title 1"/>
          <p:cNvSpPr txBox="1">
            <a:spLocks/>
          </p:cNvSpPr>
          <p:nvPr/>
        </p:nvSpPr>
        <p:spPr>
          <a:xfrm>
            <a:off x="494212" y="472626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i="1" kern="1600" smtClean="0">
                <a:solidFill>
                  <a:srgbClr val="C00000"/>
                </a:solidFill>
                <a:latin typeface="Arial" panose="020B0604020202020204" pitchFamily="34" charset="0"/>
              </a:rPr>
              <a:t>Điều 93. Trách nhiệm của xã hội</a:t>
            </a:r>
            <a:endParaRPr lang="en-US" b="1" i="1" kern="1600">
              <a:solidFill>
                <a:srgbClr val="C00000"/>
              </a:solidFill>
              <a:latin typeface="Arial" panose="020B0604020202020204" pitchFamily="34" charset="0"/>
            </a:endParaRPr>
          </a:p>
        </p:txBody>
      </p:sp>
    </p:spTree>
    <p:extLst>
      <p:ext uri="{BB962C8B-B14F-4D97-AF65-F5344CB8AC3E}">
        <p14:creationId xmlns:p14="http://schemas.microsoft.com/office/powerpoint/2010/main" val="83531301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1" i="1" u="none" strike="noStrike" kern="1600" baseline="0" smtClean="0">
                <a:solidFill>
                  <a:srgbClr val="C00000"/>
                </a:solidFill>
                <a:latin typeface="Arial" panose="020B0604020202020204" pitchFamily="34" charset="0"/>
              </a:rPr>
              <a:t>Điều 94. Quỹ khuyến học, quỹ bảo trợ giáo dục</a:t>
            </a:r>
          </a:p>
        </p:txBody>
      </p:sp>
      <p:sp>
        <p:nvSpPr>
          <p:cNvPr id="3" name="Text Placeholder 2"/>
          <p:cNvSpPr>
            <a:spLocks noGrp="1"/>
          </p:cNvSpPr>
          <p:nvPr>
            <p:ph type="body" idx="1"/>
          </p:nvPr>
        </p:nvSpPr>
        <p:spPr>
          <a:xfrm>
            <a:off x="838200" y="1825625"/>
            <a:ext cx="10515600" cy="1231084"/>
          </a:xfrm>
        </p:spPr>
        <p:txBody>
          <a:bodyPr>
            <a:normAutofit lnSpcReduction="10000"/>
          </a:bodyPr>
          <a:lstStyle/>
          <a:p>
            <a:pPr marR="0" lvl="0" rtl="0"/>
            <a:r>
              <a:rPr lang="vi-VN" b="0" i="1" u="none" strike="noStrike" baseline="0" smtClean="0">
                <a:solidFill>
                  <a:srgbClr val="002060"/>
                </a:solidFill>
                <a:latin typeface="Calibri Light" panose="020F0302020204030204" pitchFamily="34" charset="0"/>
              </a:rPr>
              <a:t>Nhà nước khuyến khích tổ chức, cá nhân thành lập quỹ khuyến học, quỹ bảo trợ giáo dục. Việc thành lập và hoạt động của quỹ khuyến học, quỹ bảo trợ giáo dục thực hiện theo quy định của pháp luật.</a:t>
            </a:r>
          </a:p>
        </p:txBody>
      </p:sp>
      <p:sp>
        <p:nvSpPr>
          <p:cNvPr id="4" name="Rectangle 3"/>
          <p:cNvSpPr/>
          <p:nvPr/>
        </p:nvSpPr>
        <p:spPr>
          <a:xfrm>
            <a:off x="495749" y="3056709"/>
            <a:ext cx="11200502" cy="707886"/>
          </a:xfrm>
          <a:prstGeom prst="rect">
            <a:avLst/>
          </a:prstGeom>
        </p:spPr>
        <p:txBody>
          <a:bodyPr wrap="none">
            <a:spAutoFit/>
          </a:bodyPr>
          <a:lstStyle/>
          <a:p>
            <a:r>
              <a:rPr lang="vi-VN" sz="4000" b="1" i="1" kern="1600">
                <a:solidFill>
                  <a:srgbClr val="C00000"/>
                </a:solidFill>
              </a:rPr>
              <a:t>Điều 95. Nguồn tài chính đầu tư cho giáo dục</a:t>
            </a:r>
            <a:endParaRPr lang="en-US" sz="4000"/>
          </a:p>
        </p:txBody>
      </p:sp>
      <p:sp>
        <p:nvSpPr>
          <p:cNvPr id="5" name="Title 1"/>
          <p:cNvSpPr txBox="1">
            <a:spLocks/>
          </p:cNvSpPr>
          <p:nvPr/>
        </p:nvSpPr>
        <p:spPr>
          <a:xfrm>
            <a:off x="495749" y="4080996"/>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b="1" i="1" kern="1600" smtClean="0">
                <a:solidFill>
                  <a:srgbClr val="C00000"/>
                </a:solidFill>
                <a:latin typeface="Arial" panose="020B0604020202020204" pitchFamily="34" charset="0"/>
              </a:rPr>
              <a:t>Điều 96. Ngân sách nhà nước đầu tư cho giáo dục</a:t>
            </a:r>
            <a:endParaRPr lang="vi-VN" b="1" i="1" kern="1600">
              <a:solidFill>
                <a:srgbClr val="C00000"/>
              </a:solidFill>
              <a:latin typeface="Arial" panose="020B0604020202020204" pitchFamily="34" charset="0"/>
            </a:endParaRPr>
          </a:p>
        </p:txBody>
      </p:sp>
    </p:spTree>
    <p:extLst>
      <p:ext uri="{BB962C8B-B14F-4D97-AF65-F5344CB8AC3E}">
        <p14:creationId xmlns:p14="http://schemas.microsoft.com/office/powerpoint/2010/main" val="5736537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2520" y="1843088"/>
            <a:ext cx="10515600" cy="1325563"/>
          </a:xfrm>
        </p:spPr>
        <p:txBody>
          <a:bodyPr>
            <a:normAutofit/>
          </a:bodyPr>
          <a:lstStyle/>
          <a:p>
            <a:pPr marR="0" rtl="0"/>
            <a:r>
              <a:rPr lang="vi-VN" sz="4000" b="1" i="1" u="none" strike="noStrike" kern="1600" baseline="0" smtClean="0">
                <a:solidFill>
                  <a:srgbClr val="C00000"/>
                </a:solidFill>
                <a:latin typeface="Arial" panose="020B0604020202020204" pitchFamily="34" charset="0"/>
              </a:rPr>
              <a:t>Điều 97. Ưu tiên đầu tư tài chính và đất đai xây dựng trường học</a:t>
            </a:r>
          </a:p>
        </p:txBody>
      </p:sp>
      <p:sp>
        <p:nvSpPr>
          <p:cNvPr id="6" name="Title 1"/>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sz="4000" b="1" i="1" kern="1600" smtClean="0">
                <a:solidFill>
                  <a:srgbClr val="C00000"/>
                </a:solidFill>
                <a:latin typeface="Arial" panose="020B0604020202020204" pitchFamily="34" charset="0"/>
              </a:rPr>
              <a:t>Điều 98. Khuyến khích đầu tư cho giáo </a:t>
            </a:r>
            <a:r>
              <a:rPr lang="vi-VN" sz="3200" b="1" i="1" kern="1600" smtClean="0">
                <a:solidFill>
                  <a:srgbClr val="C00000"/>
                </a:solidFill>
                <a:latin typeface="Arial" panose="020B0604020202020204" pitchFamily="34" charset="0"/>
              </a:rPr>
              <a:t>dục</a:t>
            </a:r>
            <a:endParaRPr lang="vi-VN" sz="4000" b="1" i="1" kern="1600">
              <a:solidFill>
                <a:srgbClr val="C00000"/>
              </a:solidFill>
              <a:latin typeface="Arial" panose="020B0604020202020204" pitchFamily="34" charset="0"/>
            </a:endParaRPr>
          </a:p>
        </p:txBody>
      </p:sp>
      <p:sp>
        <p:nvSpPr>
          <p:cNvPr id="7" name="Title 1"/>
          <p:cNvSpPr txBox="1">
            <a:spLocks/>
          </p:cNvSpPr>
          <p:nvPr/>
        </p:nvSpPr>
        <p:spPr>
          <a:xfrm>
            <a:off x="990600" y="357858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i="1" kern="1600" smtClean="0">
                <a:solidFill>
                  <a:srgbClr val="C00000"/>
                </a:solidFill>
                <a:latin typeface="Arial" panose="020B0604020202020204" pitchFamily="34" charset="0"/>
              </a:rPr>
              <a:t>Điều</a:t>
            </a:r>
            <a:r>
              <a:rPr lang="en-US" sz="4000" b="1" i="1" kern="1600" smtClean="0">
                <a:solidFill>
                  <a:srgbClr val="C00000"/>
                </a:solidFill>
                <a:latin typeface="Arial" panose="020B0604020202020204" pitchFamily="34" charset="0"/>
              </a:rPr>
              <a:t> 99. Học phí, chi phí của dịch vụ giáo dục, đào tạo</a:t>
            </a:r>
            <a:endParaRPr lang="en-US" sz="4000" b="1" i="1" kern="1600">
              <a:solidFill>
                <a:srgbClr val="C00000"/>
              </a:solidFill>
              <a:latin typeface="Arial" panose="020B0604020202020204" pitchFamily="34" charset="0"/>
            </a:endParaRPr>
          </a:p>
        </p:txBody>
      </p:sp>
      <p:sp>
        <p:nvSpPr>
          <p:cNvPr id="8" name="Title 1"/>
          <p:cNvSpPr txBox="1">
            <a:spLocks/>
          </p:cNvSpPr>
          <p:nvPr/>
        </p:nvSpPr>
        <p:spPr>
          <a:xfrm>
            <a:off x="990600" y="520273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sz="4000" b="1" i="1" kern="1600" smtClean="0">
                <a:solidFill>
                  <a:srgbClr val="C00000"/>
                </a:solidFill>
                <a:latin typeface="Arial" panose="020B0604020202020204" pitchFamily="34" charset="0"/>
              </a:rPr>
              <a:t>Điều 100. Ưu đãi về thuế đối với sách giáo khoa và tài liệu, thiết bị dạy học</a:t>
            </a:r>
            <a:endParaRPr lang="vi-VN" sz="4000" b="1" i="1" kern="1600">
              <a:solidFill>
                <a:srgbClr val="C00000"/>
              </a:solidFill>
              <a:latin typeface="Arial" panose="020B0604020202020204" pitchFamily="34" charset="0"/>
            </a:endParaRPr>
          </a:p>
        </p:txBody>
      </p:sp>
    </p:spTree>
    <p:extLst>
      <p:ext uri="{BB962C8B-B14F-4D97-AF65-F5344CB8AC3E}">
        <p14:creationId xmlns:p14="http://schemas.microsoft.com/office/powerpoint/2010/main" val="178400695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vi-VN" b="1" i="1" u="none" strike="noStrike" kern="1600" baseline="0" smtClean="0">
                <a:solidFill>
                  <a:srgbClr val="C00000"/>
                </a:solidFill>
                <a:latin typeface="Arial" panose="020B0604020202020204" pitchFamily="34" charset="0"/>
              </a:rPr>
              <a:t>Điều 101. Chế độ tài chính đối với cơ sở giáo dục</a:t>
            </a:r>
          </a:p>
        </p:txBody>
      </p:sp>
      <p:sp>
        <p:nvSpPr>
          <p:cNvPr id="3" name="Text Placeholder 2"/>
          <p:cNvSpPr>
            <a:spLocks noGrp="1"/>
          </p:cNvSpPr>
          <p:nvPr>
            <p:ph type="body" idx="1"/>
          </p:nvPr>
        </p:nvSpPr>
        <p:spPr/>
        <p:txBody>
          <a:bodyPr>
            <a:normAutofit/>
          </a:bodyPr>
          <a:lstStyle/>
          <a:p>
            <a:pPr marR="0" lvl="0" rtl="0"/>
            <a:r>
              <a:rPr lang="vi-VN" b="0" i="1" u="none" strike="noStrike" baseline="0" smtClean="0">
                <a:solidFill>
                  <a:srgbClr val="002060"/>
                </a:solidFill>
                <a:latin typeface="Calibri Light" panose="020F0302020204030204" pitchFamily="34" charset="0"/>
              </a:rPr>
              <a:t>1. Cơ sở </a:t>
            </a:r>
            <a:r>
              <a:rPr lang="vi-VN" b="1" i="1" u="sng" strike="noStrike" baseline="0" smtClean="0">
                <a:solidFill>
                  <a:srgbClr val="002060"/>
                </a:solidFill>
                <a:latin typeface="Calibri Light" panose="020F0302020204030204" pitchFamily="34" charset="0"/>
              </a:rPr>
              <a:t>giáo dục công lập </a:t>
            </a:r>
            <a:r>
              <a:rPr lang="vi-VN" b="0" i="1" u="none" strike="noStrike" baseline="0" smtClean="0">
                <a:solidFill>
                  <a:srgbClr val="002060"/>
                </a:solidFill>
                <a:latin typeface="Calibri Light" panose="020F0302020204030204" pitchFamily="34" charset="0"/>
              </a:rPr>
              <a:t>thực hiện quản lý các khoản thu, chi tài chính, quản lý sử dụng tài sản theo quy định, Luật Quản lý sử dụng tài sản công; thực hiện chế độ kế toán, kiểm toán, thuế và công khai tài chính theo quy định của pháp luật.</a:t>
            </a:r>
          </a:p>
          <a:p>
            <a:pPr marR="0" lvl="0" rtl="0"/>
            <a:r>
              <a:rPr lang="vi-VN" b="0" i="1" u="none" strike="noStrike" baseline="0" smtClean="0">
                <a:solidFill>
                  <a:srgbClr val="002060"/>
                </a:solidFill>
                <a:latin typeface="Calibri Light" panose="020F0302020204030204" pitchFamily="34" charset="0"/>
              </a:rPr>
              <a:t>2. Cơ sở </a:t>
            </a:r>
            <a:r>
              <a:rPr lang="vi-VN" b="1" i="1" u="sng" strike="noStrike" baseline="0" smtClean="0">
                <a:solidFill>
                  <a:srgbClr val="002060"/>
                </a:solidFill>
                <a:latin typeface="Calibri Light" panose="020F0302020204030204" pitchFamily="34" charset="0"/>
              </a:rPr>
              <a:t>giáo dục dân lập</a:t>
            </a:r>
            <a:r>
              <a:rPr lang="vi-VN" b="0" i="1" u="none" strike="noStrike" baseline="0" smtClean="0">
                <a:solidFill>
                  <a:srgbClr val="002060"/>
                </a:solidFill>
                <a:latin typeface="Calibri Light" panose="020F0302020204030204" pitchFamily="34" charset="0"/>
              </a:rPr>
              <a:t>, hoạt động theo </a:t>
            </a:r>
            <a:r>
              <a:rPr lang="vi-VN" b="1" i="1" u="none" strike="noStrike" baseline="0" smtClean="0">
                <a:solidFill>
                  <a:srgbClr val="002060"/>
                </a:solidFill>
                <a:latin typeface="Calibri Light" panose="020F0302020204030204" pitchFamily="34" charset="0"/>
              </a:rPr>
              <a:t>nguyên tắc tự chủ về tài chính</a:t>
            </a:r>
            <a:r>
              <a:rPr lang="vi-VN" b="0" i="1" u="none" strike="noStrike" baseline="0" smtClean="0">
                <a:solidFill>
                  <a:srgbClr val="002060"/>
                </a:solidFill>
                <a:latin typeface="Calibri Light" panose="020F0302020204030204" pitchFamily="34" charset="0"/>
              </a:rPr>
              <a:t>, Khoản thu của cơ sở giáo dục dân lập, cơ sở giáo dục tư thục được dùng để chi cho các hoạt động của cơ sở giáo dục, </a:t>
            </a:r>
            <a:endParaRPr lang="en-US" b="0" i="1" u="none" strike="noStrike" baseline="0" smtClean="0">
              <a:solidFill>
                <a:srgbClr val="002060"/>
              </a:solidFill>
              <a:latin typeface="Calibri Light" panose="020F0302020204030204" pitchFamily="34" charset="0"/>
            </a:endParaRPr>
          </a:p>
          <a:p>
            <a:pPr marR="0" lvl="0" rtl="0"/>
            <a:r>
              <a:rPr lang="vi-VN" b="0" i="1" u="none" strike="noStrike" baseline="0" smtClean="0">
                <a:solidFill>
                  <a:srgbClr val="002060"/>
                </a:solidFill>
                <a:latin typeface="Calibri Light" panose="020F0302020204030204" pitchFamily="34" charset="0"/>
              </a:rPr>
              <a:t>3. </a:t>
            </a:r>
            <a:r>
              <a:rPr lang="en-US" b="0" i="1" u="none" strike="noStrike" baseline="0" smtClean="0">
                <a:solidFill>
                  <a:srgbClr val="002060"/>
                </a:solidFill>
                <a:latin typeface="Calibri Light" panose="020F0302020204030204" pitchFamily="34" charset="0"/>
              </a:rPr>
              <a:t>C</a:t>
            </a:r>
            <a:r>
              <a:rPr lang="vi-VN" b="0" i="1" u="none" strike="noStrike" baseline="0" smtClean="0">
                <a:solidFill>
                  <a:srgbClr val="002060"/>
                </a:solidFill>
                <a:latin typeface="Calibri Light" panose="020F0302020204030204" pitchFamily="34" charset="0"/>
              </a:rPr>
              <a:t>ông khai chi phí, đào tạo và mức thu phí </a:t>
            </a:r>
          </a:p>
        </p:txBody>
      </p:sp>
    </p:spTree>
    <p:extLst>
      <p:ext uri="{BB962C8B-B14F-4D97-AF65-F5344CB8AC3E}">
        <p14:creationId xmlns:p14="http://schemas.microsoft.com/office/powerpoint/2010/main" val="68656496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R="0" rtl="0"/>
            <a:r>
              <a:rPr lang="vi-VN" sz="3200" b="1" i="1" u="none" strike="noStrike" kern="1600" baseline="0" smtClean="0">
                <a:solidFill>
                  <a:srgbClr val="C00000"/>
                </a:solidFill>
                <a:latin typeface="Arial" panose="020B0604020202020204" pitchFamily="34" charset="0"/>
              </a:rPr>
              <a:t>Điều 102. Quyền sở hữu tài sản, chuyển </a:t>
            </a:r>
            <a:r>
              <a:rPr lang="vi-VN" sz="2800" b="1" i="1" u="none" strike="noStrike" kern="1600" baseline="0" smtClean="0">
                <a:solidFill>
                  <a:srgbClr val="C00000"/>
                </a:solidFill>
                <a:latin typeface="Arial" panose="020B0604020202020204" pitchFamily="34" charset="0"/>
              </a:rPr>
              <a:t>nhượng</a:t>
            </a:r>
            <a:r>
              <a:rPr lang="vi-VN" sz="3200" b="1" i="1" u="none" strike="noStrike" kern="1600" baseline="0" smtClean="0">
                <a:solidFill>
                  <a:srgbClr val="C00000"/>
                </a:solidFill>
                <a:latin typeface="Arial" panose="020B0604020202020204" pitchFamily="34" charset="0"/>
              </a:rPr>
              <a:t> vốn đối với trường dân lập, trường tư thục</a:t>
            </a:r>
          </a:p>
        </p:txBody>
      </p:sp>
      <p:sp>
        <p:nvSpPr>
          <p:cNvPr id="5" name="Title 1"/>
          <p:cNvSpPr txBox="1">
            <a:spLocks/>
          </p:cNvSpPr>
          <p:nvPr/>
        </p:nvSpPr>
        <p:spPr>
          <a:xfrm>
            <a:off x="729343" y="157561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sz="3200" b="1" i="1" kern="1600" smtClean="0">
                <a:solidFill>
                  <a:srgbClr val="C00000"/>
                </a:solidFill>
                <a:latin typeface="Arial" panose="020B0604020202020204" pitchFamily="34" charset="0"/>
              </a:rPr>
              <a:t>Điều 103. Chính sách ưu đãi đối với trường dân lập, trường tư thục</a:t>
            </a:r>
            <a:endParaRPr lang="vi-VN" sz="3200" b="1" i="1" kern="1600">
              <a:solidFill>
                <a:srgbClr val="C00000"/>
              </a:solidFill>
              <a:latin typeface="Arial" panose="020B0604020202020204" pitchFamily="34" charset="0"/>
            </a:endParaRPr>
          </a:p>
        </p:txBody>
      </p:sp>
      <p:sp>
        <p:nvSpPr>
          <p:cNvPr id="4" name="Title 1"/>
          <p:cNvSpPr txBox="1">
            <a:spLocks/>
          </p:cNvSpPr>
          <p:nvPr/>
        </p:nvSpPr>
        <p:spPr>
          <a:xfrm>
            <a:off x="783772" y="272979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sz="3600" b="1" i="1" kern="1600" smtClean="0">
                <a:solidFill>
                  <a:srgbClr val="C00000"/>
                </a:solidFill>
                <a:latin typeface="Arial" panose="020B0604020202020204" pitchFamily="34" charset="0"/>
              </a:rPr>
              <a:t>Điều 104. Nội dung quản lý nhà nước về giáo dục</a:t>
            </a:r>
            <a:endParaRPr lang="vi-VN" sz="3600" b="1" i="1" kern="1600" smtClean="0">
              <a:solidFill>
                <a:srgbClr val="C00000"/>
              </a:solidFill>
              <a:latin typeface="Arial" panose="020B0604020202020204" pitchFamily="34" charset="0"/>
            </a:endParaRPr>
          </a:p>
        </p:txBody>
      </p:sp>
      <p:sp>
        <p:nvSpPr>
          <p:cNvPr id="6" name="Title 1"/>
          <p:cNvSpPr txBox="1">
            <a:spLocks/>
          </p:cNvSpPr>
          <p:nvPr/>
        </p:nvSpPr>
        <p:spPr>
          <a:xfrm>
            <a:off x="729343" y="399659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sz="3600" b="1" i="1" kern="1600" smtClean="0">
                <a:solidFill>
                  <a:srgbClr val="C00000"/>
                </a:solidFill>
                <a:latin typeface="Arial" panose="020B0604020202020204" pitchFamily="34" charset="0"/>
              </a:rPr>
              <a:t>Điều 105. Cơ quan quản lý nhà nước về giáo dục</a:t>
            </a:r>
            <a:endParaRPr lang="vi-VN" sz="3600" b="1" i="1" kern="1600" smtClean="0">
              <a:solidFill>
                <a:srgbClr val="C00000"/>
              </a:solidFill>
              <a:latin typeface="Arial" panose="020B0604020202020204" pitchFamily="34" charset="0"/>
            </a:endParaRPr>
          </a:p>
        </p:txBody>
      </p:sp>
      <p:sp>
        <p:nvSpPr>
          <p:cNvPr id="7" name="Title 1"/>
          <p:cNvSpPr txBox="1">
            <a:spLocks/>
          </p:cNvSpPr>
          <p:nvPr/>
        </p:nvSpPr>
        <p:spPr>
          <a:xfrm>
            <a:off x="729343" y="509201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i="1" kern="1600" smtClean="0">
                <a:solidFill>
                  <a:srgbClr val="C00000"/>
                </a:solidFill>
                <a:latin typeface="Arial" panose="020B0604020202020204" pitchFamily="34" charset="0"/>
              </a:rPr>
              <a:t>Điều 106. Nguyên tắc hợp tác quốc tế về giáo dục</a:t>
            </a:r>
            <a:endParaRPr lang="en-US" sz="3200" b="1" i="1" kern="1600" smtClean="0">
              <a:solidFill>
                <a:srgbClr val="C00000"/>
              </a:solidFill>
              <a:latin typeface="Arial" panose="020B0604020202020204" pitchFamily="34" charset="0"/>
            </a:endParaRPr>
          </a:p>
        </p:txBody>
      </p:sp>
    </p:spTree>
    <p:extLst>
      <p:ext uri="{BB962C8B-B14F-4D97-AF65-F5344CB8AC3E}">
        <p14:creationId xmlns:p14="http://schemas.microsoft.com/office/powerpoint/2010/main" val="273482410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R="0" rtl="0"/>
            <a:r>
              <a:rPr lang="vi-VN" sz="3200" b="1" i="1" u="none" strike="noStrike" kern="1600" baseline="0" smtClean="0">
                <a:solidFill>
                  <a:srgbClr val="C00000"/>
                </a:solidFill>
                <a:latin typeface="Arial" panose="020B0604020202020204" pitchFamily="34" charset="0"/>
              </a:rPr>
              <a:t>Điều 107. Hợp tác về giáo dục với nước ngoài</a:t>
            </a:r>
          </a:p>
        </p:txBody>
      </p:sp>
      <p:sp>
        <p:nvSpPr>
          <p:cNvPr id="5" name="Title 1"/>
          <p:cNvSpPr txBox="1">
            <a:spLocks/>
          </p:cNvSpPr>
          <p:nvPr/>
        </p:nvSpPr>
        <p:spPr>
          <a:xfrm>
            <a:off x="742405" y="1262107"/>
            <a:ext cx="1094885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sz="3200" b="1" i="1" kern="1600" smtClean="0">
                <a:solidFill>
                  <a:srgbClr val="C00000"/>
                </a:solidFill>
                <a:latin typeface="Arial" panose="020B0604020202020204" pitchFamily="34" charset="0"/>
              </a:rPr>
              <a:t>Điều 108. Hợp tác, đầu tư của nước ngoài về giáo dục</a:t>
            </a:r>
            <a:endParaRPr lang="vi-VN" sz="3200" b="1" i="1" kern="1600" smtClean="0">
              <a:solidFill>
                <a:srgbClr val="C00000"/>
              </a:solidFill>
              <a:latin typeface="Arial" panose="020B0604020202020204" pitchFamily="34" charset="0"/>
            </a:endParaRPr>
          </a:p>
        </p:txBody>
      </p:sp>
      <p:sp>
        <p:nvSpPr>
          <p:cNvPr id="6" name="Title 1"/>
          <p:cNvSpPr txBox="1">
            <a:spLocks/>
          </p:cNvSpPr>
          <p:nvPr/>
        </p:nvSpPr>
        <p:spPr>
          <a:xfrm>
            <a:off x="742405" y="192488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sz="3200" b="1" i="1" kern="1600" smtClean="0">
                <a:solidFill>
                  <a:srgbClr val="C00000"/>
                </a:solidFill>
                <a:latin typeface="Arial" panose="020B0604020202020204" pitchFamily="34" charset="0"/>
              </a:rPr>
              <a:t>Điều 109. Công nhận văn bằng nước ngoài</a:t>
            </a:r>
            <a:endParaRPr lang="vi-VN" sz="3200" b="1" i="1" kern="1600" smtClean="0">
              <a:solidFill>
                <a:srgbClr val="C00000"/>
              </a:solidFill>
              <a:latin typeface="Arial" panose="020B0604020202020204" pitchFamily="34" charset="0"/>
            </a:endParaRPr>
          </a:p>
        </p:txBody>
      </p:sp>
      <p:sp>
        <p:nvSpPr>
          <p:cNvPr id="7" name="Title 1"/>
          <p:cNvSpPr txBox="1">
            <a:spLocks/>
          </p:cNvSpPr>
          <p:nvPr/>
        </p:nvSpPr>
        <p:spPr>
          <a:xfrm>
            <a:off x="637903" y="282187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sz="3200" b="1" i="1" kern="1600" smtClean="0">
                <a:solidFill>
                  <a:srgbClr val="C00000"/>
                </a:solidFill>
                <a:latin typeface="Arial" panose="020B0604020202020204" pitchFamily="34" charset="0"/>
              </a:rPr>
              <a:t>Điều 110. Mục tiêu, nguyên tắc, đối tượng kiểm định chất lượng giáo dục</a:t>
            </a:r>
            <a:endParaRPr lang="vi-VN" sz="3200" b="1" i="1" kern="1600" smtClean="0">
              <a:solidFill>
                <a:srgbClr val="C00000"/>
              </a:solidFill>
              <a:latin typeface="Arial" panose="020B0604020202020204" pitchFamily="34" charset="0"/>
            </a:endParaRPr>
          </a:p>
        </p:txBody>
      </p:sp>
      <p:sp>
        <p:nvSpPr>
          <p:cNvPr id="8" name="Title 1"/>
          <p:cNvSpPr txBox="1">
            <a:spLocks/>
          </p:cNvSpPr>
          <p:nvPr/>
        </p:nvSpPr>
        <p:spPr>
          <a:xfrm>
            <a:off x="533401" y="391323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sz="3200" b="1" i="1" kern="1600" smtClean="0">
                <a:solidFill>
                  <a:srgbClr val="C00000"/>
                </a:solidFill>
                <a:latin typeface="Arial" panose="020B0604020202020204" pitchFamily="34" charset="0"/>
              </a:rPr>
              <a:t>Điều 111. Nội dung quản lý nhà nước về kiểm định chất lượng giáo dục</a:t>
            </a:r>
            <a:endParaRPr lang="vi-VN" sz="3200" b="1" i="1" kern="1600" smtClean="0">
              <a:solidFill>
                <a:srgbClr val="C00000"/>
              </a:solidFill>
              <a:latin typeface="Arial" panose="020B0604020202020204" pitchFamily="34" charset="0"/>
            </a:endParaRPr>
          </a:p>
        </p:txBody>
      </p:sp>
    </p:spTree>
    <p:extLst>
      <p:ext uri="{BB962C8B-B14F-4D97-AF65-F5344CB8AC3E}">
        <p14:creationId xmlns:p14="http://schemas.microsoft.com/office/powerpoint/2010/main" val="155995522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49721"/>
          </a:xfrm>
        </p:spPr>
        <p:txBody>
          <a:bodyPr>
            <a:normAutofit/>
          </a:bodyPr>
          <a:lstStyle/>
          <a:p>
            <a:pPr marR="0" rtl="0"/>
            <a:r>
              <a:rPr lang="vi-VN" sz="3200" b="1" i="1" u="none" strike="noStrike" kern="1600" baseline="0" smtClean="0">
                <a:solidFill>
                  <a:srgbClr val="C00000"/>
                </a:solidFill>
                <a:latin typeface="Arial" panose="020B0604020202020204" pitchFamily="34" charset="0"/>
              </a:rPr>
              <a:t>Điều 112. Tổ chức kiểm định chất lượng giáo dục</a:t>
            </a:r>
          </a:p>
        </p:txBody>
      </p:sp>
      <p:sp>
        <p:nvSpPr>
          <p:cNvPr id="5" name="Title 1"/>
          <p:cNvSpPr txBox="1">
            <a:spLocks/>
          </p:cNvSpPr>
          <p:nvPr/>
        </p:nvSpPr>
        <p:spPr>
          <a:xfrm>
            <a:off x="838200" y="1214846"/>
            <a:ext cx="10515600"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sz="2800" b="1" i="1" kern="1600" smtClean="0">
                <a:solidFill>
                  <a:srgbClr val="C00000"/>
                </a:solidFill>
                <a:latin typeface="Arial" panose="020B0604020202020204" pitchFamily="34" charset="0"/>
              </a:rPr>
              <a:t>Điều 113. Sửa đổi, bổ sung một số điều của Luật Giáo dục nghề nghiệp số </a:t>
            </a:r>
            <a:r>
              <a:rPr lang="vi-VN" sz="2400" b="1" i="1" kern="1600" smtClean="0">
                <a:solidFill>
                  <a:srgbClr val="C00000"/>
                </a:solidFill>
                <a:latin typeface="Arial" panose="020B0604020202020204" pitchFamily="34" charset="0"/>
              </a:rPr>
              <a:t>74/2014/QH13</a:t>
            </a:r>
            <a:r>
              <a:rPr lang="vi-VN" sz="2800" b="1" i="1" kern="1600" smtClean="0">
                <a:solidFill>
                  <a:srgbClr val="C00000"/>
                </a:solidFill>
                <a:latin typeface="Arial" panose="020B0604020202020204" pitchFamily="34" charset="0"/>
              </a:rPr>
              <a:t> đã được sửa đổi, bổ sung một số điều theo Luật số 97/2015/QH13 và Luật số 21/2017/QH14</a:t>
            </a:r>
            <a:endParaRPr lang="vi-VN" sz="2800" b="1" i="1" kern="1600" smtClean="0">
              <a:solidFill>
                <a:srgbClr val="C00000"/>
              </a:solidFill>
              <a:latin typeface="Arial" panose="020B0604020202020204" pitchFamily="34" charset="0"/>
            </a:endParaRPr>
          </a:p>
        </p:txBody>
      </p:sp>
      <p:sp>
        <p:nvSpPr>
          <p:cNvPr id="6" name="Title 1"/>
          <p:cNvSpPr txBox="1">
            <a:spLocks/>
          </p:cNvSpPr>
          <p:nvPr/>
        </p:nvSpPr>
        <p:spPr>
          <a:xfrm>
            <a:off x="838200" y="232455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i="1" kern="1600" smtClean="0">
                <a:solidFill>
                  <a:srgbClr val="C00000"/>
                </a:solidFill>
                <a:latin typeface="Arial" panose="020B0604020202020204" pitchFamily="34" charset="0"/>
              </a:rPr>
              <a:t>Điều 114. Hiệu lực thi hành</a:t>
            </a:r>
            <a:endParaRPr lang="en-US" sz="3200" b="1" i="1" kern="1600" smtClean="0">
              <a:solidFill>
                <a:srgbClr val="C00000"/>
              </a:solidFill>
              <a:latin typeface="Arial" panose="020B0604020202020204" pitchFamily="34" charset="0"/>
            </a:endParaRPr>
          </a:p>
        </p:txBody>
      </p:sp>
      <p:sp>
        <p:nvSpPr>
          <p:cNvPr id="7" name="Title 1"/>
          <p:cNvSpPr txBox="1">
            <a:spLocks/>
          </p:cNvSpPr>
          <p:nvPr/>
        </p:nvSpPr>
        <p:spPr>
          <a:xfrm>
            <a:off x="838200" y="298733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i="1" kern="1600" smtClean="0">
                <a:solidFill>
                  <a:srgbClr val="C00000"/>
                </a:solidFill>
                <a:latin typeface="Arial" panose="020B0604020202020204" pitchFamily="34" charset="0"/>
              </a:rPr>
              <a:t>Điều 115. Quy định chuyển tiếp</a:t>
            </a:r>
            <a:endParaRPr lang="en-US" sz="3200" b="1" i="1" kern="1600" smtClean="0">
              <a:solidFill>
                <a:srgbClr val="C00000"/>
              </a:solidFill>
              <a:latin typeface="Arial" panose="020B0604020202020204" pitchFamily="34" charset="0"/>
            </a:endParaRPr>
          </a:p>
        </p:txBody>
      </p:sp>
    </p:spTree>
    <p:extLst>
      <p:ext uri="{BB962C8B-B14F-4D97-AF65-F5344CB8AC3E}">
        <p14:creationId xmlns:p14="http://schemas.microsoft.com/office/powerpoint/2010/main" val="23832655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1" i="1" u="none" strike="noStrike" kern="1600" baseline="0" smtClean="0">
                <a:solidFill>
                  <a:srgbClr val="C00000"/>
                </a:solidFill>
                <a:latin typeface="Arial" panose="020B0604020202020204" pitchFamily="34" charset="0"/>
              </a:rPr>
              <a:t>Điều 4. Phát triển giáo dục</a:t>
            </a:r>
          </a:p>
        </p:txBody>
      </p:sp>
      <p:sp>
        <p:nvSpPr>
          <p:cNvPr id="3" name="Text Placeholder 2"/>
          <p:cNvSpPr>
            <a:spLocks noGrp="1"/>
          </p:cNvSpPr>
          <p:nvPr>
            <p:ph type="body" idx="1"/>
          </p:nvPr>
        </p:nvSpPr>
        <p:spPr>
          <a:xfrm>
            <a:off x="838200" y="1211671"/>
            <a:ext cx="10515600" cy="4351338"/>
          </a:xfrm>
        </p:spPr>
        <p:txBody>
          <a:bodyPr>
            <a:normAutofit fontScale="92500"/>
          </a:bodyPr>
          <a:lstStyle/>
          <a:p>
            <a:pPr marR="0" lvl="0" rtl="0">
              <a:lnSpc>
                <a:spcPct val="110000"/>
              </a:lnSpc>
            </a:pPr>
            <a:r>
              <a:rPr lang="en-US" b="1" i="1" u="none" strike="noStrike" baseline="0" smtClean="0">
                <a:solidFill>
                  <a:srgbClr val="002060"/>
                </a:solidFill>
                <a:latin typeface="Calibri Light" panose="020F0302020204030204" pitchFamily="34" charset="0"/>
              </a:rPr>
              <a:t>1. Phát triển giáo dục là quốc sách hàng đầu.</a:t>
            </a:r>
          </a:p>
          <a:p>
            <a:pPr marR="0" lvl="0" rtl="0">
              <a:lnSpc>
                <a:spcPct val="110000"/>
              </a:lnSpc>
            </a:pPr>
            <a:r>
              <a:rPr lang="vi-VN" b="1" i="1" u="none" strike="noStrike" baseline="0" smtClean="0">
                <a:solidFill>
                  <a:srgbClr val="002060"/>
                </a:solidFill>
                <a:latin typeface="Calibri Light" panose="020F0302020204030204" pitchFamily="34" charset="0"/>
              </a:rPr>
              <a:t>2. Phát triển giáo dục phải gắn với nhu cầu phát triển kinh tế - xã hội, tiến bộ khoa học, công nghệ, củng cố quốc phòng, an ninh; thực hiện chuẩn hóa, hiện đại hóa, xã hội hóa; bảo đảm cân đối cơ cấu ngành nghề, trình độ, nguồn nhân lực và phù hợp vùng miền; mở rộng quy mô trên cơ sở bảo đảm chất lượng và hiệu quả; kết hợp giữa đào tạo và sử dụng.</a:t>
            </a:r>
          </a:p>
          <a:p>
            <a:pPr marR="0" lvl="0" rtl="0">
              <a:lnSpc>
                <a:spcPct val="110000"/>
              </a:lnSpc>
            </a:pPr>
            <a:r>
              <a:rPr lang="vi-VN" b="1" i="1" u="none" strike="noStrike" baseline="0" smtClean="0">
                <a:solidFill>
                  <a:srgbClr val="002060"/>
                </a:solidFill>
                <a:latin typeface="Calibri Light" panose="020F0302020204030204" pitchFamily="34" charset="0"/>
              </a:rPr>
              <a:t>3. Phát triển hệ thống giáo dục mở, xây dựng xã hội học tập nhằm tạo cơ hội để mọi người được tiếp cận giáo dục, được học tập ở mọi trình độ, mọi hình thức, học tập suốt đời.</a:t>
            </a:r>
          </a:p>
        </p:txBody>
      </p:sp>
      <p:pic>
        <p:nvPicPr>
          <p:cNvPr id="4" name="Picture 3"/>
          <p:cNvPicPr>
            <a:picLocks noChangeAspect="1"/>
          </p:cNvPicPr>
          <p:nvPr/>
        </p:nvPicPr>
        <p:blipFill>
          <a:blip r:embed="rId2"/>
          <a:stretch>
            <a:fillRect/>
          </a:stretch>
        </p:blipFill>
        <p:spPr>
          <a:xfrm>
            <a:off x="556012" y="5362728"/>
            <a:ext cx="7294766" cy="1046827"/>
          </a:xfrm>
          <a:prstGeom prst="rect">
            <a:avLst/>
          </a:prstGeom>
        </p:spPr>
      </p:pic>
    </p:spTree>
    <p:extLst>
      <p:ext uri="{BB962C8B-B14F-4D97-AF65-F5344CB8AC3E}">
        <p14:creationId xmlns:p14="http://schemas.microsoft.com/office/powerpoint/2010/main" val="11838160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65505" y="2288066"/>
            <a:ext cx="11017761" cy="1107996"/>
          </a:xfrm>
          <a:prstGeom prst="rect">
            <a:avLst/>
          </a:prstGeom>
          <a:noFill/>
        </p:spPr>
        <p:txBody>
          <a:bodyPr wrap="none" lIns="91440" tIns="45720" rIns="91440" bIns="45720">
            <a:spAutoFit/>
          </a:bodyPr>
          <a:lstStyle/>
          <a:p>
            <a:pPr algn="ctr"/>
            <a:r>
              <a:rPr lang="en-US" sz="6600" b="1" smtClean="0">
                <a:ln w="12700">
                  <a:solidFill>
                    <a:schemeClr val="accent5"/>
                  </a:solidFill>
                  <a:prstDash val="solid"/>
                </a:ln>
                <a:pattFill prst="ltDnDiag">
                  <a:fgClr>
                    <a:schemeClr val="accent5">
                      <a:lumMod val="60000"/>
                      <a:lumOff val="40000"/>
                    </a:schemeClr>
                  </a:fgClr>
                  <a:bgClr>
                    <a:schemeClr val="bg1"/>
                  </a:bgClr>
                </a:pattFill>
              </a:rPr>
              <a:t>Cảm ơn mọi người đã theo dõi</a:t>
            </a:r>
            <a:endParaRPr lang="en-US" sz="6600" b="1">
              <a:ln w="12700">
                <a:solidFill>
                  <a:schemeClr val="accent5"/>
                </a:solidFill>
                <a:prstDash val="solid"/>
              </a:ln>
              <a:pattFill prst="ltDnDiag">
                <a:fgClr>
                  <a:schemeClr val="accent5">
                    <a:lumMod val="60000"/>
                    <a:lumOff val="40000"/>
                  </a:schemeClr>
                </a:fgClr>
                <a:bgClr>
                  <a:schemeClr val="bg1"/>
                </a:bgClr>
              </a:pattFill>
            </a:endParaRPr>
          </a:p>
        </p:txBody>
      </p:sp>
    </p:spTree>
    <p:extLst>
      <p:ext uri="{BB962C8B-B14F-4D97-AF65-F5344CB8AC3E}">
        <p14:creationId xmlns:p14="http://schemas.microsoft.com/office/powerpoint/2010/main" val="1892870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1" i="1" u="none" strike="noStrike" kern="1600" baseline="0" smtClean="0">
                <a:solidFill>
                  <a:srgbClr val="C00000"/>
                </a:solidFill>
                <a:latin typeface="Arial" panose="020B0604020202020204" pitchFamily="34" charset="0"/>
              </a:rPr>
              <a:t>Điều 6. Hệ thống giáo dục quốc dân</a:t>
            </a:r>
          </a:p>
        </p:txBody>
      </p:sp>
      <p:sp>
        <p:nvSpPr>
          <p:cNvPr id="3" name="Text Placeholder 2"/>
          <p:cNvSpPr>
            <a:spLocks noGrp="1"/>
          </p:cNvSpPr>
          <p:nvPr>
            <p:ph type="body" idx="1"/>
          </p:nvPr>
        </p:nvSpPr>
        <p:spPr/>
        <p:txBody>
          <a:bodyPr>
            <a:normAutofit fontScale="62500" lnSpcReduction="20000"/>
          </a:bodyPr>
          <a:lstStyle/>
          <a:p>
            <a:pPr marR="0" lvl="0" rtl="0"/>
            <a:r>
              <a:rPr lang="vi-VN" b="0" i="1" u="none" strike="noStrike" baseline="0" smtClean="0">
                <a:solidFill>
                  <a:srgbClr val="002060"/>
                </a:solidFill>
                <a:latin typeface="Calibri Light" panose="020F0302020204030204" pitchFamily="34" charset="0"/>
              </a:rPr>
              <a:t>1. Hệ thống giáo dục quốc dân là hệ thống giáo dục mở, liên thông gồm giáo dục chính quy và giáo dục thường xuyên.</a:t>
            </a:r>
          </a:p>
          <a:p>
            <a:pPr marR="0" lvl="0" rtl="0"/>
            <a:r>
              <a:rPr lang="en-US" b="0" i="1" u="none" strike="noStrike" baseline="0" smtClean="0">
                <a:solidFill>
                  <a:srgbClr val="002060"/>
                </a:solidFill>
                <a:latin typeface="Calibri Light" panose="020F0302020204030204" pitchFamily="34" charset="0"/>
              </a:rPr>
              <a:t>2. Cấp học, trình độ đào tạo của hệ thống giáo dục quốc dân bao gồm:</a:t>
            </a:r>
          </a:p>
          <a:p>
            <a:pPr marR="0" lvl="0" rtl="0"/>
            <a:r>
              <a:rPr lang="en-US" b="0" i="1" u="none" strike="noStrike" baseline="0" smtClean="0">
                <a:solidFill>
                  <a:srgbClr val="002060"/>
                </a:solidFill>
                <a:latin typeface="Calibri Light" panose="020F0302020204030204" pitchFamily="34" charset="0"/>
              </a:rPr>
              <a:t>a) </a:t>
            </a:r>
            <a:r>
              <a:rPr lang="en-US" sz="4000" b="1" i="1" u="none" strike="noStrike" baseline="0" smtClean="0">
                <a:solidFill>
                  <a:schemeClr val="accent2">
                    <a:lumMod val="75000"/>
                  </a:schemeClr>
                </a:solidFill>
                <a:latin typeface="Calibri Light" panose="020F0302020204030204" pitchFamily="34" charset="0"/>
              </a:rPr>
              <a:t>Giáo dục mầm non gồm giáo dục nhà trẻ và giáo dục mẫu giáo</a:t>
            </a:r>
            <a:r>
              <a:rPr lang="en-US" b="0" i="1" u="none" strike="noStrike" baseline="0" smtClean="0">
                <a:solidFill>
                  <a:srgbClr val="002060"/>
                </a:solidFill>
                <a:latin typeface="Calibri Light" panose="020F0302020204030204" pitchFamily="34" charset="0"/>
              </a:rPr>
              <a:t>;</a:t>
            </a:r>
          </a:p>
          <a:p>
            <a:pPr marR="0" lvl="0" rtl="0"/>
            <a:r>
              <a:rPr lang="vi-VN" b="0" i="1" u="none" strike="noStrike" baseline="0" smtClean="0">
                <a:solidFill>
                  <a:srgbClr val="002060"/>
                </a:solidFill>
                <a:latin typeface="Calibri Light" panose="020F0302020204030204" pitchFamily="34" charset="0"/>
              </a:rPr>
              <a:t>b) </a:t>
            </a:r>
            <a:r>
              <a:rPr lang="vi-VN" sz="4000" b="1" i="1" u="none" strike="noStrike" baseline="0" smtClean="0">
                <a:solidFill>
                  <a:srgbClr val="00B050"/>
                </a:solidFill>
                <a:latin typeface="Calibri Light" panose="020F0302020204030204" pitchFamily="34" charset="0"/>
              </a:rPr>
              <a:t>Giáo dục phổ thông gồm giáo dục tiểu học, giáo dục trung học cơ sở và giáo dục trung học phổ thông;</a:t>
            </a:r>
          </a:p>
          <a:p>
            <a:pPr marR="0" lvl="0" rtl="0"/>
            <a:r>
              <a:rPr lang="vi-VN" b="0" i="1" u="none" strike="noStrike" baseline="0" smtClean="0">
                <a:solidFill>
                  <a:srgbClr val="002060"/>
                </a:solidFill>
                <a:latin typeface="Calibri Light" panose="020F0302020204030204" pitchFamily="34" charset="0"/>
              </a:rPr>
              <a:t>c) Giáo dục nghề nghiệp đào tạo trình độ sơ cấp, trình độ trung cấp, trình độ cao đẳng và các chương trình đào tạo nghề nghiệp khác;</a:t>
            </a:r>
          </a:p>
          <a:p>
            <a:pPr marR="0" lvl="0" rtl="0"/>
            <a:r>
              <a:rPr lang="en-US" b="0" i="1" u="none" strike="noStrike" baseline="0" smtClean="0">
                <a:solidFill>
                  <a:srgbClr val="002060"/>
                </a:solidFill>
                <a:latin typeface="Calibri Light" panose="020F0302020204030204" pitchFamily="34" charset="0"/>
              </a:rPr>
              <a:t>d) Giáo dục đại học đào tạo trình độ đại học, trình độ thạc sĩ và trình độ tiến sĩ.</a:t>
            </a:r>
          </a:p>
          <a:p>
            <a:pPr marR="0" lvl="0" rtl="0"/>
            <a:r>
              <a:rPr lang="vi-VN" b="0" i="1" u="none" strike="noStrike" baseline="0" smtClean="0">
                <a:solidFill>
                  <a:srgbClr val="002060"/>
                </a:solidFill>
                <a:latin typeface="Calibri Light" panose="020F0302020204030204" pitchFamily="34" charset="0"/>
              </a:rPr>
              <a:t>3. Thủ tướng Chính phủ quyết định phê duyệt Khung cơ cấu hệ thống giáo dục quốc dân và Khung trình độ quốc gia Việt Nam; quy định thời gian đào tạo, tiêu chuẩn cho từng trình độ đào tạo, khối lượng học tập tối thiểu đối với trình độ của giáo dục nghề nghiệp, giáo dục đại học.</a:t>
            </a:r>
          </a:p>
          <a:p>
            <a:pPr marR="0" lvl="0" rtl="0"/>
            <a:r>
              <a:rPr lang="vi-VN" b="0" i="1" u="none" strike="noStrike" baseline="0" smtClean="0">
                <a:solidFill>
                  <a:srgbClr val="002060"/>
                </a:solidFill>
                <a:latin typeface="Calibri Light" panose="020F0302020204030204" pitchFamily="34" charset="0"/>
              </a:rPr>
              <a:t>4. Bộ trưởng Bộ Giáo dục và Đào tạo, Bộ trưởng Bộ Lao động - Thương binh và Xã hội, trong phạm vi nhiệm vụ, quyền hạn của mình, quy định ngưỡng đầu vào trình độ cao đẳng, trình độ đại học thuộc ngành đào tạo giáo viên và ngành thuộc lĩnh vực sức khỏe.</a:t>
            </a:r>
          </a:p>
        </p:txBody>
      </p:sp>
    </p:spTree>
    <p:extLst>
      <p:ext uri="{BB962C8B-B14F-4D97-AF65-F5344CB8AC3E}">
        <p14:creationId xmlns:p14="http://schemas.microsoft.com/office/powerpoint/2010/main" val="10112558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vi-VN" b="1" i="1" u="none" strike="noStrike" kern="1600" baseline="0" smtClean="0">
                <a:solidFill>
                  <a:srgbClr val="C00000"/>
                </a:solidFill>
                <a:latin typeface="Arial" panose="020B0604020202020204" pitchFamily="34" charset="0"/>
              </a:rPr>
              <a:t>Điều 7. Yêu cầu về nội dung, phương pháp giáo dục</a:t>
            </a:r>
          </a:p>
        </p:txBody>
      </p:sp>
      <p:sp>
        <p:nvSpPr>
          <p:cNvPr id="3" name="Text Placeholder 2"/>
          <p:cNvSpPr>
            <a:spLocks noGrp="1"/>
          </p:cNvSpPr>
          <p:nvPr>
            <p:ph type="body" idx="1"/>
          </p:nvPr>
        </p:nvSpPr>
        <p:spPr/>
        <p:txBody>
          <a:bodyPr/>
          <a:lstStyle/>
          <a:p>
            <a:pPr marR="0" lvl="0" rtl="0"/>
            <a:r>
              <a:rPr lang="vi-VN" b="0" i="1" u="none" strike="noStrike" baseline="0" smtClean="0">
                <a:solidFill>
                  <a:srgbClr val="002060"/>
                </a:solidFill>
                <a:latin typeface="Calibri Light" panose="020F0302020204030204" pitchFamily="34" charset="0"/>
              </a:rPr>
              <a:t>1. Nội dung giáo dục phải </a:t>
            </a:r>
            <a:r>
              <a:rPr lang="vi-VN" b="1" i="1" u="none" strike="noStrike" baseline="0" smtClean="0">
                <a:solidFill>
                  <a:srgbClr val="FF0000"/>
                </a:solidFill>
                <a:latin typeface="Calibri Light" panose="020F0302020204030204" pitchFamily="34" charset="0"/>
              </a:rPr>
              <a:t>bảo đảm tính cơ bản, toàn diện</a:t>
            </a:r>
            <a:r>
              <a:rPr lang="vi-VN" b="0" i="1" u="none" strike="noStrike" baseline="0" smtClean="0">
                <a:solidFill>
                  <a:srgbClr val="002060"/>
                </a:solidFill>
                <a:latin typeface="Calibri Light" panose="020F0302020204030204" pitchFamily="34" charset="0"/>
              </a:rPr>
              <a:t>, thiết thực, hiện đại, </a:t>
            </a:r>
            <a:r>
              <a:rPr lang="vi-VN" b="1" i="1" u="none" strike="noStrike" baseline="0" smtClean="0">
                <a:solidFill>
                  <a:srgbClr val="FF0000"/>
                </a:solidFill>
                <a:latin typeface="Calibri Light" panose="020F0302020204030204" pitchFamily="34" charset="0"/>
              </a:rPr>
              <a:t>có hệ thống và được cập nhật thường xuyên</a:t>
            </a:r>
            <a:r>
              <a:rPr lang="vi-VN" b="0" i="1" u="none" strike="noStrike" baseline="0" smtClean="0">
                <a:solidFill>
                  <a:srgbClr val="002060"/>
                </a:solidFill>
                <a:latin typeface="Calibri Light" panose="020F0302020204030204" pitchFamily="34" charset="0"/>
              </a:rPr>
              <a:t>; coi trọng giáo dục tư tưởng, phẩm chất đạo đức và ý thức công dân; kế thừa và phát huy truyền thống tốt đẹp, bản sắc văn hóa dân tộc, tiếp thu tinh hoa văn hóa nhân loại; phù hợp với sự phát triển về thể chất, trí tuệ, tâm sinh lý lứa tuổi và khả năng của người học.</a:t>
            </a:r>
          </a:p>
          <a:p>
            <a:pPr marR="0" lvl="0" rtl="0"/>
            <a:r>
              <a:rPr lang="vi-VN" b="0" i="1" u="none" strike="noStrike" baseline="0" smtClean="0">
                <a:solidFill>
                  <a:srgbClr val="002060"/>
                </a:solidFill>
                <a:latin typeface="Calibri Light" panose="020F0302020204030204" pitchFamily="34" charset="0"/>
              </a:rPr>
              <a:t>2. Phương pháp giáo dục phải </a:t>
            </a:r>
            <a:r>
              <a:rPr lang="vi-VN" b="1" i="1" u="none" strike="noStrike" baseline="0" smtClean="0">
                <a:solidFill>
                  <a:srgbClr val="FF0000"/>
                </a:solidFill>
                <a:latin typeface="Calibri Light" panose="020F0302020204030204" pitchFamily="34" charset="0"/>
              </a:rPr>
              <a:t>khoa học, phát huy tính tích cực</a:t>
            </a:r>
            <a:r>
              <a:rPr lang="vi-VN" b="0" i="1" u="none" strike="noStrike" baseline="0" smtClean="0">
                <a:solidFill>
                  <a:srgbClr val="002060"/>
                </a:solidFill>
                <a:latin typeface="Calibri Light" panose="020F0302020204030204" pitchFamily="34" charset="0"/>
              </a:rPr>
              <a:t>, tự giác, chủ động, tư duy sáng tạo của người học; bồi dưỡng cho người học năng lực tự học và hợp tác, khả năng thực hành, lòng say mê học tập và ý chí vươn lên.</a:t>
            </a:r>
            <a:endParaRPr lang="vi-VN" b="0" i="1" u="none" strike="noStrike" baseline="0" smtClean="0">
              <a:solidFill>
                <a:srgbClr val="002060"/>
              </a:solidFill>
              <a:latin typeface="Times New Roman" panose="02020603050405020304" pitchFamily="18" charset="0"/>
            </a:endParaRPr>
          </a:p>
        </p:txBody>
      </p:sp>
    </p:spTree>
    <p:extLst>
      <p:ext uri="{BB962C8B-B14F-4D97-AF65-F5344CB8AC3E}">
        <p14:creationId xmlns:p14="http://schemas.microsoft.com/office/powerpoint/2010/main" val="20567657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vi-VN" b="1" i="1" u="none" strike="noStrike" kern="1600" baseline="0" smtClean="0">
                <a:solidFill>
                  <a:srgbClr val="C00000"/>
                </a:solidFill>
                <a:latin typeface="Arial" panose="020B0604020202020204" pitchFamily="34" charset="0"/>
              </a:rPr>
              <a:t>Điều 8. Chương trình giáo dục</a:t>
            </a:r>
          </a:p>
        </p:txBody>
      </p:sp>
      <p:sp>
        <p:nvSpPr>
          <p:cNvPr id="3" name="Text Placeholder 2"/>
          <p:cNvSpPr>
            <a:spLocks noGrp="1"/>
          </p:cNvSpPr>
          <p:nvPr>
            <p:ph type="body" idx="1"/>
          </p:nvPr>
        </p:nvSpPr>
        <p:spPr>
          <a:xfrm>
            <a:off x="668383" y="1316174"/>
            <a:ext cx="10515600" cy="4351338"/>
          </a:xfrm>
        </p:spPr>
        <p:txBody>
          <a:bodyPr>
            <a:noAutofit/>
          </a:bodyPr>
          <a:lstStyle/>
          <a:p>
            <a:pPr marR="0" lvl="0" rtl="0"/>
            <a:r>
              <a:rPr lang="vi-VN" sz="1600" b="0" i="1" u="none" strike="noStrike" baseline="0" smtClean="0">
                <a:solidFill>
                  <a:srgbClr val="002060"/>
                </a:solidFill>
                <a:latin typeface="Calibri Light" panose="020F0302020204030204" pitchFamily="34" charset="0"/>
              </a:rPr>
              <a:t>1. Chương trình giáo dục thể hiện mục tiêu giáo dục; quy định chuẩn kiến thức, kỹ năng, yêu cầu cần đạt về phẩm chất và năng lực của người học; phạm vi và cấu trúc nội dung giáo dục; phương pháp và hình thức tổ chức hoạt động giáo dục; cách thức đánh giá kết quả giáo dục đối với các môn học ở mỗi lớp học, mỗi cấp học hoặc các môn học, mô-đun, ngành học đối với từng trình độ đào tạo.</a:t>
            </a:r>
          </a:p>
          <a:p>
            <a:pPr marR="0" lvl="0" rtl="0"/>
            <a:r>
              <a:rPr lang="vi-VN" sz="1600" b="0" i="1" u="none" strike="noStrike" baseline="0" smtClean="0">
                <a:solidFill>
                  <a:srgbClr val="002060"/>
                </a:solidFill>
                <a:latin typeface="Calibri Light" panose="020F0302020204030204" pitchFamily="34" charset="0"/>
              </a:rPr>
              <a:t>2. Chương trình giáo dục phải bảo đảm tính khoa học và thực tiễn; kế thừa, liên thông giữa các cấp học, trình độ đào tạo; tạo điều kiện cho phân luồng, chuyển đổi giữa các trình độ đào tạo, ngành đào tạo và hình thức giáo dục trong hệ thống giáo dục quốc dân để địa phương và cơ sở giáo dục chủ động triển khai kế hoạch giáo dục phù hợp; đáp ứng mục tiêu bình đẳng giới, yêu cầu hội nhập quốc tế. Chương trình giáo dục là cơ sở bảo đảm chất lượng giáo dục toàn diện.</a:t>
            </a:r>
          </a:p>
          <a:p>
            <a:pPr marR="0" lvl="0" rtl="0"/>
            <a:r>
              <a:rPr lang="vi-VN" sz="1600" b="0" i="1" u="none" strike="noStrike" baseline="0" smtClean="0">
                <a:solidFill>
                  <a:srgbClr val="002060"/>
                </a:solidFill>
                <a:latin typeface="Calibri Light" panose="020F0302020204030204" pitchFamily="34" charset="0"/>
              </a:rPr>
              <a:t>3. Chuẩn kiến thức, kỹ năng, yêu cầu cần đạt về phẩm chất và năng lực người học quy định trong chương trình giáo dục phải được cụ thể hóa thành sách giáo khoa đối với giáo dục phổ thông; giáo trình và tài liệu giảng dạy đối với giáo dục nghề nghiệp, giáo dục đại học. Sách giáo khoa, giáo trình và tài liệu giảng dạy phải đáp ứng yêu cầu về phương pháp giáo dục.</a:t>
            </a:r>
          </a:p>
          <a:p>
            <a:pPr marR="0" lvl="0" rtl="0"/>
            <a:r>
              <a:rPr lang="vi-VN" sz="1600" b="0" i="1" u="none" strike="noStrike" baseline="0" smtClean="0">
                <a:solidFill>
                  <a:srgbClr val="002060"/>
                </a:solidFill>
                <a:latin typeface="Calibri Light" panose="020F0302020204030204" pitchFamily="34" charset="0"/>
              </a:rPr>
              <a:t>4. Chương trình giáo dục được tổ chức thực hiện theo năm học đối với giáo dục mầm non và giáo dục phổ thông; theo niên chế hoặc theo phương thức tích lũy mô-đun hoặc tín chỉ hoặc kết hợp giữa tín chỉ và niên chế đối với giáo dục nghề nghiệp, giáo dục đại học.</a:t>
            </a:r>
          </a:p>
          <a:p>
            <a:pPr marR="0" lvl="0" rtl="0"/>
            <a:r>
              <a:rPr lang="vi-VN" sz="1600" b="0" i="1" u="none" strike="noStrike" baseline="0" smtClean="0">
                <a:solidFill>
                  <a:srgbClr val="002060"/>
                </a:solidFill>
                <a:latin typeface="Calibri Light" panose="020F0302020204030204" pitchFamily="34" charset="0"/>
              </a:rPr>
              <a:t>Kết quả học tập môn học hoặc tín chỉ, mô-đun mà người học tích lũy được khi theo học một chương trình giáo dục được công nhận để xem xét về giá trị chuyển đổi cho môn học hoặc tín chỉ, mô-đun tương ứng trong chương trình giáo dục khác khi người học chuyên ngành, nghề đào tạo, chuyển hình thức học tập hoặc học lên cấp học, trình độ đào tạo cao hơn.</a:t>
            </a:r>
          </a:p>
          <a:p>
            <a:pPr marR="0" lvl="0" rtl="0"/>
            <a:r>
              <a:rPr lang="vi-VN" sz="1600" b="0" i="1" u="none" strike="noStrike" baseline="0" smtClean="0">
                <a:solidFill>
                  <a:srgbClr val="002060"/>
                </a:solidFill>
                <a:latin typeface="Calibri Light" panose="020F0302020204030204" pitchFamily="34" charset="0"/>
              </a:rPr>
              <a:t>5. Bộ trưởng Bộ Giáo dục và Đào tạo, Bộ trưởng Bộ Lao động - Thương binh và Xã hội, trong phạm vi nhiệm vụ, quyền hạn của mình, quy định việc thực hiện chương trình giáo dục và việc công nhận về giá trị chuyển đổi kết quả học tập trong đào tạo các trình độ của giáo dục đại học, giáo dục nghề nghiệp quy định tại Điều này.</a:t>
            </a:r>
          </a:p>
        </p:txBody>
      </p:sp>
    </p:spTree>
    <p:extLst>
      <p:ext uri="{BB962C8B-B14F-4D97-AF65-F5344CB8AC3E}">
        <p14:creationId xmlns:p14="http://schemas.microsoft.com/office/powerpoint/2010/main" val="28771440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1080" y="877068"/>
            <a:ext cx="10515600" cy="1325563"/>
          </a:xfrm>
        </p:spPr>
        <p:txBody>
          <a:bodyPr>
            <a:normAutofit fontScale="90000"/>
          </a:bodyPr>
          <a:lstStyle/>
          <a:p>
            <a:pPr marR="0" rtl="0"/>
            <a:r>
              <a:rPr lang="vi-VN" b="1" i="1" u="none" strike="noStrike" kern="1600" baseline="0" smtClean="0">
                <a:solidFill>
                  <a:srgbClr val="C00000"/>
                </a:solidFill>
                <a:latin typeface="Arial" panose="020B0604020202020204" pitchFamily="34" charset="0"/>
              </a:rPr>
              <a:t>Điều 9. Hướng nghiệp và phân luồng trong giáo dục</a:t>
            </a:r>
            <a:r>
              <a:rPr lang="en-US" b="1" i="1" u="none" strike="noStrike" kern="1600" baseline="0" smtClean="0">
                <a:solidFill>
                  <a:srgbClr val="C00000"/>
                </a:solidFill>
                <a:latin typeface="Arial" panose="020B0604020202020204" pitchFamily="34" charset="0"/>
              </a:rPr>
              <a:t/>
            </a:r>
            <a:br>
              <a:rPr lang="en-US" b="1" i="1" u="none" strike="noStrike" kern="1600" baseline="0" smtClean="0">
                <a:solidFill>
                  <a:srgbClr val="C00000"/>
                </a:solidFill>
                <a:latin typeface="Arial" panose="020B0604020202020204" pitchFamily="34" charset="0"/>
              </a:rPr>
            </a:br>
            <a:endParaRPr lang="vi-VN" b="1" i="1" u="none" strike="noStrike" kern="1600" baseline="0" smtClean="0">
              <a:solidFill>
                <a:srgbClr val="C00000"/>
              </a:solidFill>
              <a:latin typeface="Arial" panose="020B0604020202020204" pitchFamily="34" charset="0"/>
            </a:endParaRPr>
          </a:p>
        </p:txBody>
      </p:sp>
      <p:sp>
        <p:nvSpPr>
          <p:cNvPr id="5" name="Title 1"/>
          <p:cNvSpPr txBox="1">
            <a:spLocks/>
          </p:cNvSpPr>
          <p:nvPr/>
        </p:nvSpPr>
        <p:spPr>
          <a:xfrm>
            <a:off x="838200" y="246388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i="1" kern="1600" smtClean="0">
                <a:solidFill>
                  <a:srgbClr val="C00000"/>
                </a:solidFill>
                <a:latin typeface="Arial" panose="020B0604020202020204" pitchFamily="34" charset="0"/>
              </a:rPr>
              <a:t>Điều 10. Liên thông trong giáo dục</a:t>
            </a:r>
            <a:endParaRPr lang="en-US" b="1" i="1" kern="1600">
              <a:solidFill>
                <a:srgbClr val="C00000"/>
              </a:solidFill>
              <a:latin typeface="Arial" panose="020B0604020202020204" pitchFamily="34" charset="0"/>
            </a:endParaRPr>
          </a:p>
        </p:txBody>
      </p:sp>
      <p:sp>
        <p:nvSpPr>
          <p:cNvPr id="6" name="Title 1"/>
          <p:cNvSpPr txBox="1">
            <a:spLocks/>
          </p:cNvSpPr>
          <p:nvPr/>
        </p:nvSpPr>
        <p:spPr>
          <a:xfrm>
            <a:off x="777240" y="431196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b="1" i="1" kern="1600" smtClean="0">
                <a:solidFill>
                  <a:srgbClr val="C00000"/>
                </a:solidFill>
                <a:latin typeface="Arial" panose="020B0604020202020204" pitchFamily="34" charset="0"/>
              </a:rPr>
              <a:t>Điều 11. Ngôn ngữ, chữ viết dùng trong cơ sở giáo dục</a:t>
            </a:r>
            <a:endParaRPr lang="vi-VN" b="1" i="1" kern="1600">
              <a:solidFill>
                <a:srgbClr val="C00000"/>
              </a:solidFill>
              <a:latin typeface="Arial" panose="020B0604020202020204" pitchFamily="34" charset="0"/>
            </a:endParaRPr>
          </a:p>
        </p:txBody>
      </p:sp>
    </p:spTree>
    <p:extLst>
      <p:ext uri="{BB962C8B-B14F-4D97-AF65-F5344CB8AC3E}">
        <p14:creationId xmlns:p14="http://schemas.microsoft.com/office/powerpoint/2010/main" val="35708287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Template>
  <TotalTime>618</TotalTime>
  <Words>4933</Words>
  <Application>Microsoft Office PowerPoint</Application>
  <PresentationFormat>Widescreen</PresentationFormat>
  <Paragraphs>208</Paragraphs>
  <Slides>50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50</vt:i4>
      </vt:variant>
    </vt:vector>
  </HeadingPairs>
  <TitlesOfParts>
    <vt:vector size="55" baseType="lpstr">
      <vt:lpstr>Arial</vt:lpstr>
      <vt:lpstr>Calibri</vt:lpstr>
      <vt:lpstr>Calibri Light</vt:lpstr>
      <vt:lpstr>Times New Roman</vt:lpstr>
      <vt:lpstr>Office Theme</vt:lpstr>
      <vt:lpstr>LUẬT GIÁO DỤC số: 43/2019/QH14 Hà Nội, ngày 14 tháng 6 năm 2019 </vt:lpstr>
      <vt:lpstr>Điều 1. Phạm vi điều chỉnh</vt:lpstr>
      <vt:lpstr>Điều 2. Mục tiêu giáo dục</vt:lpstr>
      <vt:lpstr>Điều 3. Tính chất, nguyên lý giáo dục</vt:lpstr>
      <vt:lpstr>Điều 4. Phát triển giáo dục</vt:lpstr>
      <vt:lpstr>Điều 6. Hệ thống giáo dục quốc dân</vt:lpstr>
      <vt:lpstr>Điều 7. Yêu cầu về nội dung, phương pháp giáo dục</vt:lpstr>
      <vt:lpstr>Điều 8. Chương trình giáo dục</vt:lpstr>
      <vt:lpstr>Điều 9. Hướng nghiệp và phân luồng trong giáo dục </vt:lpstr>
      <vt:lpstr>Điều 13. Quyền và nghĩa vụ học tập của công dân</vt:lpstr>
      <vt:lpstr>Điều 15. Giáo dục hòa nhập</vt:lpstr>
      <vt:lpstr>Điều 16. Xã hội hóa sự nghiệp giáo dục</vt:lpstr>
      <vt:lpstr>Điều 18. Vai trò và trách nhiệm của cán bộ quản lý giáo dục</vt:lpstr>
      <vt:lpstr>Điều 20. Không truyền bá tôn giáo trong cơ sở giáo dục</vt:lpstr>
      <vt:lpstr>Điều 21. Cấm lợi dụng hoạt động giáo dục</vt:lpstr>
      <vt:lpstr>Điều 22. Các hành vi bị nghiêm cấm trong cơ sở giáo dục</vt:lpstr>
      <vt:lpstr>Điều 23. Vị trí, vai trò và mục tiêu của giáo dục mầm non</vt:lpstr>
      <vt:lpstr>Điều 24. Yêu cầu về nội dung, phương pháp giáo dục mầm non</vt:lpstr>
      <vt:lpstr>Điều 25. Chương trình giáo dục mầm non</vt:lpstr>
      <vt:lpstr>Điều 29. Mục tiêu của giáo dục phổ thông</vt:lpstr>
      <vt:lpstr>Điều 32. Sách giáo khoa giáo dục phổ thông</vt:lpstr>
      <vt:lpstr>Điều 35. Các trình độ đào tạo giáo dục nghề nghiệp</vt:lpstr>
      <vt:lpstr>Điều 38. Các trình độ đào tạo giáo dục đại học</vt:lpstr>
      <vt:lpstr>Điều 42. Nhiệm vụ của giáo dục thường xuyên</vt:lpstr>
      <vt:lpstr>Điều 45. Đánh giá, công nhận kết quả học tập</vt:lpstr>
      <vt:lpstr>Điều 48. Trường của cơ quan nhà nước, tổ chức chính trị, tổ chức chính trị - xã hội, lực lượng vũ trang nhân dân</vt:lpstr>
      <vt:lpstr>Điều 50. Đình chỉ hoạt động giáo dục</vt:lpstr>
      <vt:lpstr>Điều 51. Sáp nhập, chia, tách, giải thể nhà trường</vt:lpstr>
      <vt:lpstr>Điều 54. Nhà đầu tư</vt:lpstr>
      <vt:lpstr>Điều 57. Hội đồng tư vấn trong nhà trường</vt:lpstr>
      <vt:lpstr>Điều 60. Nhiệm vụ và quyền hạn của nhà trường</vt:lpstr>
      <vt:lpstr>Điều 61. Trường phổ thông dân tộc nội trú, trường phổ thông dân tộc bán trú, trường dự bị đại học</vt:lpstr>
      <vt:lpstr>PowerPoint Presentation</vt:lpstr>
      <vt:lpstr>Điều 67. Tiêu chuẩn của nhà giáo</vt:lpstr>
      <vt:lpstr>Điều 69. Nhiệm vụ của nhà giáo</vt:lpstr>
      <vt:lpstr>Điều 70. Quyền của nhà giáo</vt:lpstr>
      <vt:lpstr>Điều 71. Thỉnh giảng</vt:lpstr>
      <vt:lpstr>Điều 75. Ngày Nhà giáo Việt Nam</vt:lpstr>
      <vt:lpstr>Điều 77. Chính sách đối với nhà giáo</vt:lpstr>
      <vt:lpstr>Điều 83. Quyền của người học</vt:lpstr>
      <vt:lpstr>Điều 84. Tín dụng giáo dục</vt:lpstr>
      <vt:lpstr>Điều 87. Chế độ cử tuyển</vt:lpstr>
      <vt:lpstr>Điều 90. Trách nhiệm của gia đình</vt:lpstr>
      <vt:lpstr>Điều 94. Quỹ khuyến học, quỹ bảo trợ giáo dục</vt:lpstr>
      <vt:lpstr>Điều 97. Ưu tiên đầu tư tài chính và đất đai xây dựng trường học</vt:lpstr>
      <vt:lpstr>Điều 101. Chế độ tài chính đối với cơ sở giáo dục</vt:lpstr>
      <vt:lpstr>Điều 102. Quyền sở hữu tài sản, chuyển nhượng vốn đối với trường dân lập, trường tư thục</vt:lpstr>
      <vt:lpstr>Điều 107. Hợp tác về giáo dục với nước ngoài</vt:lpstr>
      <vt:lpstr>Điều 112. Tổ chức kiểm định chất lượng giáo dục</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Luật Gsố: 43/2019/QH14 Hà Nội, ngày 14 tháng 6 năm 2019</dc:title>
  <dc:creator>HONG VAN</dc:creator>
  <cp:lastModifiedBy>HONG VAN</cp:lastModifiedBy>
  <cp:revision>19</cp:revision>
  <dcterms:created xsi:type="dcterms:W3CDTF">2023-08-07T01:29:02Z</dcterms:created>
  <dcterms:modified xsi:type="dcterms:W3CDTF">2023-08-18T02:54:41Z</dcterms:modified>
</cp:coreProperties>
</file>